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Lst>
  <p:sldSz cy="5143500" cx="9144000"/>
  <p:notesSz cx="6858000" cy="9144000"/>
  <p:embeddedFontLst>
    <p:embeddedFont>
      <p:font typeface="IBM Plex Sans"/>
      <p:regular r:id="rId59"/>
      <p:bold r:id="rId60"/>
      <p:italic r:id="rId61"/>
      <p:boldItalic r:id="rId62"/>
    </p:embeddedFont>
    <p:embeddedFont>
      <p:font typeface="Roboto"/>
      <p:regular r:id="rId63"/>
      <p:bold r:id="rId64"/>
      <p:italic r:id="rId65"/>
      <p:boldItalic r:id="rId66"/>
    </p:embeddedFont>
    <p:embeddedFont>
      <p:font typeface="IBM Plex Sans SemiBold"/>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 uri="http://customooxmlschemas.google.com/">
      <go:slidesCustomData xmlns:go="http://customooxmlschemas.google.com/" r:id="rId71" roundtripDataSignature="AMtx7miH8LA0SZDCspHqZdcEKPFT9F2G4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customschemas.google.com/relationships/presentationmetadata" Target="metadata"/><Relationship Id="rId70" Type="http://schemas.openxmlformats.org/officeDocument/2006/relationships/font" Target="fonts/IBMPlexSans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IBMPlexSans-boldItalic.fntdata"/><Relationship Id="rId61" Type="http://schemas.openxmlformats.org/officeDocument/2006/relationships/font" Target="fonts/IBMPlexSans-italic.fntdata"/><Relationship Id="rId20" Type="http://schemas.openxmlformats.org/officeDocument/2006/relationships/slide" Target="slides/slide14.xml"/><Relationship Id="rId64" Type="http://schemas.openxmlformats.org/officeDocument/2006/relationships/font" Target="fonts/Roboto-bold.fntdata"/><Relationship Id="rId63" Type="http://schemas.openxmlformats.org/officeDocument/2006/relationships/font" Target="fonts/Roboto-regular.fntdata"/><Relationship Id="rId22" Type="http://schemas.openxmlformats.org/officeDocument/2006/relationships/slide" Target="slides/slide16.xml"/><Relationship Id="rId66" Type="http://schemas.openxmlformats.org/officeDocument/2006/relationships/font" Target="fonts/Roboto-boldItalic.fntdata"/><Relationship Id="rId21" Type="http://schemas.openxmlformats.org/officeDocument/2006/relationships/slide" Target="slides/slide15.xml"/><Relationship Id="rId65" Type="http://schemas.openxmlformats.org/officeDocument/2006/relationships/font" Target="fonts/Roboto-italic.fntdata"/><Relationship Id="rId24" Type="http://schemas.openxmlformats.org/officeDocument/2006/relationships/slide" Target="slides/slide18.xml"/><Relationship Id="rId68" Type="http://schemas.openxmlformats.org/officeDocument/2006/relationships/font" Target="fonts/IBMPlexSansSemiBold-bold.fntdata"/><Relationship Id="rId23" Type="http://schemas.openxmlformats.org/officeDocument/2006/relationships/slide" Target="slides/slide17.xml"/><Relationship Id="rId67" Type="http://schemas.openxmlformats.org/officeDocument/2006/relationships/font" Target="fonts/IBMPlexSansSemiBold-regular.fntdata"/><Relationship Id="rId60" Type="http://schemas.openxmlformats.org/officeDocument/2006/relationships/font" Target="fonts/IBMPlexSans-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IBMPlexSansSemi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IBMPlexSans-regular.fntdata"/><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6.png>
</file>

<file path=ppt/media/image27.png>
</file>

<file path=ppt/media/image29.png>
</file>

<file path=ppt/media/image30.png>
</file>

<file path=ppt/media/image32.png>
</file>

<file path=ppt/media/image33.png>
</file>

<file path=ppt/media/image36.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gif>
</file>

<file path=ppt/media/image55.png>
</file>

<file path=ppt/media/image56.gif>
</file>

<file path=ppt/media/image57.png>
</file>

<file path=ppt/media/image58.png>
</file>

<file path=ppt/media/image59.png>
</file>

<file path=ppt/media/image6.png>
</file>

<file path=ppt/media/image60.png>
</file>

<file path=ppt/media/image61.png>
</file>

<file path=ppt/media/image62.png>
</file>

<file path=ppt/media/image63.gif>
</file>

<file path=ppt/media/image64.png>
</file>

<file path=ppt/media/image6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ru-RU">
                <a:solidFill>
                  <a:schemeClr val="dk1"/>
                </a:solidFill>
              </a:rPr>
              <a:t>Иллюстрацию меняем на релевантную теме урока!</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ru-RU"/>
              <a:t>Стандартный слайд знакомства. Не меняем его, меняем текст в нем.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ru-RU">
                <a:solidFill>
                  <a:schemeClr val="dk1"/>
                </a:solidFill>
              </a:rPr>
              <a:t>Стандартный слайд. Не меняем его, меняем текст в нем.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0" name="Google Shape;490;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3" name="Google Shape;513;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1" name="Google Shape;521;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Титульный слайд (зеленый фон)">
  <p:cSld name="1_Title slide 5_2_1_16">
    <p:bg>
      <p:bgPr>
        <a:solidFill>
          <a:srgbClr val="252525"/>
        </a:solidFill>
      </p:bgPr>
    </p:bg>
    <p:spTree>
      <p:nvGrpSpPr>
        <p:cNvPr id="6" name="Shape 6"/>
        <p:cNvGrpSpPr/>
        <p:nvPr/>
      </p:nvGrpSpPr>
      <p:grpSpPr>
        <a:xfrm>
          <a:off x="0" y="0"/>
          <a:ext cx="0" cy="0"/>
          <a:chOff x="0" y="0"/>
          <a:chExt cx="0" cy="0"/>
        </a:xfrm>
      </p:grpSpPr>
      <p:sp>
        <p:nvSpPr>
          <p:cNvPr id="7" name="Google Shape;7;p54"/>
          <p:cNvSpPr txBox="1"/>
          <p:nvPr>
            <p:ph type="title"/>
          </p:nvPr>
        </p:nvSpPr>
        <p:spPr>
          <a:xfrm>
            <a:off x="540000" y="720000"/>
            <a:ext cx="3852000" cy="2552100"/>
          </a:xfrm>
          <a:prstGeom prst="rect">
            <a:avLst/>
          </a:prstGeom>
          <a:noFill/>
          <a:ln>
            <a:noFill/>
          </a:ln>
        </p:spPr>
        <p:txBody>
          <a:bodyPr anchorCtr="0" anchor="b" bIns="91425" lIns="0" spcFirstLastPara="1" rIns="91425" wrap="square" tIns="91425">
            <a:noAutofit/>
          </a:bodyPr>
          <a:lstStyle>
            <a:lvl1pPr lvl="0" marR="0" rtl="0" algn="l">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1pPr>
            <a:lvl2pPr lvl="1"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2pPr>
            <a:lvl3pPr lvl="2"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3pPr>
            <a:lvl4pPr lvl="3"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4pPr>
            <a:lvl5pPr lvl="4"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5pPr>
            <a:lvl6pPr lvl="5"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6pPr>
            <a:lvl7pPr lvl="6"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7pPr>
            <a:lvl8pPr lvl="7"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8pPr>
            <a:lvl9pPr lvl="8" marR="0" rtl="0" algn="l">
              <a:lnSpc>
                <a:spcPct val="100000"/>
              </a:lnSpc>
              <a:spcBef>
                <a:spcPts val="0"/>
              </a:spcBef>
              <a:spcAft>
                <a:spcPts val="0"/>
              </a:spcAft>
              <a:buClr>
                <a:schemeClr val="dk1"/>
              </a:buClr>
              <a:buSzPts val="3600"/>
              <a:buFont typeface="IBM Plex Sans SemiBold"/>
              <a:buNone/>
              <a:defRPr b="0" i="0" sz="3600" u="none" cap="none" strike="noStrike">
                <a:solidFill>
                  <a:schemeClr val="dk1"/>
                </a:solidFill>
                <a:latin typeface="IBM Plex Sans SemiBold"/>
                <a:ea typeface="IBM Plex Sans SemiBold"/>
                <a:cs typeface="IBM Plex Sans SemiBold"/>
                <a:sym typeface="IBM Plex Sans SemiBold"/>
              </a:defRPr>
            </a:lvl9pPr>
          </a:lstStyle>
          <a:p/>
        </p:txBody>
      </p:sp>
      <p:sp>
        <p:nvSpPr>
          <p:cNvPr id="8" name="Google Shape;8;p54"/>
          <p:cNvSpPr txBox="1"/>
          <p:nvPr>
            <p:ph idx="1" type="subTitle"/>
          </p:nvPr>
        </p:nvSpPr>
        <p:spPr>
          <a:xfrm>
            <a:off x="540000" y="3272200"/>
            <a:ext cx="3852000" cy="1407900"/>
          </a:xfrm>
          <a:prstGeom prst="rect">
            <a:avLst/>
          </a:prstGeom>
          <a:noFill/>
          <a:ln>
            <a:noFill/>
          </a:ln>
        </p:spPr>
        <p:txBody>
          <a:bodyPr anchorCtr="0" anchor="t" bIns="91425" lIns="0" spcFirstLastPara="1" rIns="91425" wrap="square" tIns="91425">
            <a:spAutoFit/>
          </a:bodyPr>
          <a:lstStyle>
            <a:lvl1pPr lvl="0" marR="0" rtl="0" algn="l">
              <a:lnSpc>
                <a:spcPct val="100000"/>
              </a:lnSpc>
              <a:spcBef>
                <a:spcPts val="0"/>
              </a:spcBef>
              <a:spcAft>
                <a:spcPts val="0"/>
              </a:spcAft>
              <a:buClr>
                <a:schemeClr val="lt1"/>
              </a:buClr>
              <a:buSzPts val="1000"/>
              <a:buFont typeface="IBM Plex Sans"/>
              <a:buNone/>
              <a:defRPr b="0" i="0" sz="1000" u="none" cap="none" strike="noStrike">
                <a:solidFill>
                  <a:schemeClr val="lt1"/>
                </a:solidFill>
                <a:latin typeface="IBM Plex Sans"/>
                <a:ea typeface="IBM Plex Sans"/>
                <a:cs typeface="IBM Plex Sans"/>
                <a:sym typeface="IBM Plex Sans"/>
              </a:defRPr>
            </a:lvl1pPr>
            <a:lvl2pPr lvl="1"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2pPr>
            <a:lvl3pPr lvl="2"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3pPr>
            <a:lvl4pPr lvl="3"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4pPr>
            <a:lvl5pPr lvl="4"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5pPr>
            <a:lvl6pPr lvl="5"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6pPr>
            <a:lvl7pPr lvl="6"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7pPr>
            <a:lvl8pPr lvl="7"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8pPr>
            <a:lvl9pPr lvl="8" marR="0" rtl="0" algn="l">
              <a:lnSpc>
                <a:spcPct val="100000"/>
              </a:lnSpc>
              <a:spcBef>
                <a:spcPts val="0"/>
              </a:spcBef>
              <a:spcAft>
                <a:spcPts val="0"/>
              </a:spcAft>
              <a:buClr>
                <a:schemeClr val="dk1"/>
              </a:buClr>
              <a:buSzPts val="1000"/>
              <a:buFont typeface="IBM Plex Sans"/>
              <a:buNone/>
              <a:defRPr b="0" i="0" sz="1000" u="none" cap="none" strike="noStrike">
                <a:solidFill>
                  <a:schemeClr val="dk1"/>
                </a:solidFill>
                <a:latin typeface="IBM Plex Sans"/>
                <a:ea typeface="IBM Plex Sans"/>
                <a:cs typeface="IBM Plex Sans"/>
                <a:sym typeface="IBM Plex Sans"/>
              </a:defRPr>
            </a:lvl9pPr>
          </a:lstStyle>
          <a:p/>
        </p:txBody>
      </p:sp>
      <p:pic>
        <p:nvPicPr>
          <p:cNvPr id="9" name="Google Shape;9;p54"/>
          <p:cNvPicPr preferRelativeResize="0"/>
          <p:nvPr/>
        </p:nvPicPr>
        <p:blipFill rotWithShape="1">
          <a:blip r:embed="rId2">
            <a:alphaModFix/>
          </a:blip>
          <a:srcRect b="0" l="0" r="0" t="0"/>
          <a:stretch/>
        </p:blipFill>
        <p:spPr>
          <a:xfrm>
            <a:off x="540000" y="360000"/>
            <a:ext cx="1611100" cy="207675"/>
          </a:xfrm>
          <a:prstGeom prst="rect">
            <a:avLst/>
          </a:prstGeom>
          <a:noFill/>
          <a:ln>
            <a:noFill/>
          </a:ln>
        </p:spPr>
      </p:pic>
      <p:sp>
        <p:nvSpPr>
          <p:cNvPr id="10" name="Google Shape;10;p54"/>
          <p:cNvSpPr/>
          <p:nvPr/>
        </p:nvSpPr>
        <p:spPr>
          <a:xfrm>
            <a:off x="4979150" y="0"/>
            <a:ext cx="41649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Пустой слайд 3">
  <p:cSld name="1_Title slide 5_2_1_15">
    <p:bg>
      <p:bgPr>
        <a:solidFill>
          <a:schemeClr val="lt1"/>
        </a:solidFill>
      </p:bgPr>
    </p:bg>
    <p:spTree>
      <p:nvGrpSpPr>
        <p:cNvPr id="56" name="Shape 56"/>
        <p:cNvGrpSpPr/>
        <p:nvPr/>
      </p:nvGrpSpPr>
      <p:grpSpPr>
        <a:xfrm>
          <a:off x="0" y="0"/>
          <a:ext cx="0" cy="0"/>
          <a:chOff x="0" y="0"/>
          <a:chExt cx="0" cy="0"/>
        </a:xfrm>
      </p:grpSpPr>
      <p:pic>
        <p:nvPicPr>
          <p:cNvPr id="57" name="Google Shape;57;p63"/>
          <p:cNvPicPr preferRelativeResize="0"/>
          <p:nvPr/>
        </p:nvPicPr>
        <p:blipFill rotWithShape="1">
          <a:blip r:embed="rId2">
            <a:alphaModFix/>
          </a:blip>
          <a:srcRect b="0" l="0" r="0" t="0"/>
          <a:stretch/>
        </p:blipFill>
        <p:spPr>
          <a:xfrm>
            <a:off x="8604000" y="4680000"/>
            <a:ext cx="291600" cy="291600"/>
          </a:xfrm>
          <a:prstGeom prst="rect">
            <a:avLst/>
          </a:prstGeom>
          <a:noFill/>
          <a:ln>
            <a:noFill/>
          </a:ln>
        </p:spPr>
      </p:pic>
      <p:sp>
        <p:nvSpPr>
          <p:cNvPr id="58" name="Google Shape;58;p63"/>
          <p:cNvSpPr txBox="1"/>
          <p:nvPr>
            <p:ph idx="1" type="subTitle"/>
          </p:nvPr>
        </p:nvSpPr>
        <p:spPr>
          <a:xfrm>
            <a:off x="540000" y="152400"/>
            <a:ext cx="8064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9pPr>
          </a:lstStyle>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 name="Shape 63"/>
        <p:cNvGrpSpPr/>
        <p:nvPr/>
      </p:nvGrpSpPr>
      <p:grpSpPr>
        <a:xfrm>
          <a:off x="0" y="0"/>
          <a:ext cx="0" cy="0"/>
          <a:chOff x="0" y="0"/>
          <a:chExt cx="0" cy="0"/>
        </a:xfrm>
      </p:grpSpPr>
      <p:sp>
        <p:nvSpPr>
          <p:cNvPr id="64" name="Google Shape;64;p6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5" name="Google Shape;65;p6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6" name="Google Shape;66;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7" name="Shape 67"/>
        <p:cNvGrpSpPr/>
        <p:nvPr/>
      </p:nvGrpSpPr>
      <p:grpSpPr>
        <a:xfrm>
          <a:off x="0" y="0"/>
          <a:ext cx="0" cy="0"/>
          <a:chOff x="0" y="0"/>
          <a:chExt cx="0" cy="0"/>
        </a:xfrm>
      </p:grpSpPr>
      <p:sp>
        <p:nvSpPr>
          <p:cNvPr id="68" name="Google Shape;68;p6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9" name="Google Shape;69;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 name="Shape 70"/>
        <p:cNvGrpSpPr/>
        <p:nvPr/>
      </p:nvGrpSpPr>
      <p:grpSpPr>
        <a:xfrm>
          <a:off x="0" y="0"/>
          <a:ext cx="0" cy="0"/>
          <a:chOff x="0" y="0"/>
          <a:chExt cx="0" cy="0"/>
        </a:xfrm>
      </p:grpSpPr>
      <p:sp>
        <p:nvSpPr>
          <p:cNvPr id="71" name="Google Shape;71;p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73" name="Google Shape;73;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sp>
        <p:nvSpPr>
          <p:cNvPr id="75" name="Google Shape;75;p6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6" name="Google Shape;76;p6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7" name="Google Shape;77;p6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8" name="Google Shape;78;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9" name="Shape 79"/>
        <p:cNvGrpSpPr/>
        <p:nvPr/>
      </p:nvGrpSpPr>
      <p:grpSpPr>
        <a:xfrm>
          <a:off x="0" y="0"/>
          <a:ext cx="0" cy="0"/>
          <a:chOff x="0" y="0"/>
          <a:chExt cx="0" cy="0"/>
        </a:xfrm>
      </p:grpSpPr>
      <p:sp>
        <p:nvSpPr>
          <p:cNvPr id="80" name="Google Shape;80;p6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1" name="Google Shape;81;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4" name="Google Shape;84;p7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5" name="Google Shape;85;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6" name="Shape 86"/>
        <p:cNvGrpSpPr/>
        <p:nvPr/>
      </p:nvGrpSpPr>
      <p:grpSpPr>
        <a:xfrm>
          <a:off x="0" y="0"/>
          <a:ext cx="0" cy="0"/>
          <a:chOff x="0" y="0"/>
          <a:chExt cx="0" cy="0"/>
        </a:xfrm>
      </p:grpSpPr>
      <p:sp>
        <p:nvSpPr>
          <p:cNvPr id="87" name="Google Shape;87;p7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88" name="Google Shape;88;p7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7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7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92" name="Google Shape;92;p7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3" name="Google Shape;93;p7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94" name="Google Shape;94;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7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97" name="Google Shape;97;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Карточка преподавателя">
  <p:cSld name="1_Title slide 5_2_1_2_1_1_1">
    <p:bg>
      <p:bgPr>
        <a:solidFill>
          <a:schemeClr val="lt1"/>
        </a:solidFill>
      </p:bgPr>
    </p:bg>
    <p:spTree>
      <p:nvGrpSpPr>
        <p:cNvPr id="11" name="Shape 11"/>
        <p:cNvGrpSpPr/>
        <p:nvPr/>
      </p:nvGrpSpPr>
      <p:grpSpPr>
        <a:xfrm>
          <a:off x="0" y="0"/>
          <a:ext cx="0" cy="0"/>
          <a:chOff x="0" y="0"/>
          <a:chExt cx="0" cy="0"/>
        </a:xfrm>
      </p:grpSpPr>
      <p:sp>
        <p:nvSpPr>
          <p:cNvPr id="12" name="Google Shape;12;p55"/>
          <p:cNvSpPr txBox="1"/>
          <p:nvPr>
            <p:ph type="title"/>
          </p:nvPr>
        </p:nvSpPr>
        <p:spPr>
          <a:xfrm>
            <a:off x="3805200" y="720000"/>
            <a:ext cx="4798800" cy="4026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1pPr>
            <a:lvl2pPr lvl="1"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2pPr>
            <a:lvl3pPr lvl="2"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3pPr>
            <a:lvl4pPr lvl="3"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4pPr>
            <a:lvl5pPr lvl="4"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5pPr>
            <a:lvl6pPr lvl="5"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6pPr>
            <a:lvl7pPr lvl="6"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7pPr>
            <a:lvl8pPr lvl="7"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8pPr>
            <a:lvl9pPr lvl="8" marR="0" rtl="0" algn="l">
              <a:lnSpc>
                <a:spcPct val="100000"/>
              </a:lnSpc>
              <a:spcBef>
                <a:spcPts val="0"/>
              </a:spcBef>
              <a:spcAft>
                <a:spcPts val="0"/>
              </a:spcAft>
              <a:buClr>
                <a:srgbClr val="000000"/>
              </a:buClr>
              <a:buSzPts val="2600"/>
              <a:buFont typeface="IBM Plex Sans SemiBold"/>
              <a:buNone/>
              <a:defRPr b="0" i="0" sz="2600" u="none" cap="none" strike="noStrike">
                <a:solidFill>
                  <a:srgbClr val="000000"/>
                </a:solidFill>
                <a:latin typeface="IBM Plex Sans SemiBold"/>
                <a:ea typeface="IBM Plex Sans SemiBold"/>
                <a:cs typeface="IBM Plex Sans SemiBold"/>
                <a:sym typeface="IBM Plex Sans SemiBold"/>
              </a:defRPr>
            </a:lvl9pPr>
          </a:lstStyle>
          <a:p/>
        </p:txBody>
      </p:sp>
      <p:sp>
        <p:nvSpPr>
          <p:cNvPr id="13" name="Google Shape;13;p55"/>
          <p:cNvSpPr txBox="1"/>
          <p:nvPr>
            <p:ph idx="1" type="subTitle"/>
          </p:nvPr>
        </p:nvSpPr>
        <p:spPr>
          <a:xfrm>
            <a:off x="3805200" y="1122600"/>
            <a:ext cx="4798800" cy="36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dk1"/>
              </a:buClr>
              <a:buSzPts val="1400"/>
              <a:buFont typeface="IBM Plex Sans"/>
              <a:buNone/>
              <a:defRPr b="0" i="0" sz="1400" u="none" cap="none" strike="noStrike">
                <a:solidFill>
                  <a:schemeClr val="dk1"/>
                </a:solidFill>
                <a:latin typeface="IBM Plex Sans"/>
                <a:ea typeface="IBM Plex Sans"/>
                <a:cs typeface="IBM Plex Sans"/>
                <a:sym typeface="IBM Plex Sans"/>
              </a:defRPr>
            </a:lvl1pPr>
            <a:lvl2pPr lvl="1"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p:txBody>
      </p:sp>
      <p:sp>
        <p:nvSpPr>
          <p:cNvPr id="14" name="Google Shape;14;p55"/>
          <p:cNvSpPr txBox="1"/>
          <p:nvPr>
            <p:ph idx="2" type="subTitle"/>
          </p:nvPr>
        </p:nvSpPr>
        <p:spPr>
          <a:xfrm>
            <a:off x="3805200" y="1598700"/>
            <a:ext cx="4798800" cy="402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55"/>
          <p:cNvSpPr txBox="1"/>
          <p:nvPr>
            <p:ph idx="3" type="body"/>
          </p:nvPr>
        </p:nvSpPr>
        <p:spPr>
          <a:xfrm>
            <a:off x="3805200" y="2275800"/>
            <a:ext cx="3996300" cy="2224200"/>
          </a:xfrm>
          <a:prstGeom prst="rect">
            <a:avLst/>
          </a:prstGeom>
          <a:noFill/>
          <a:ln>
            <a:noFill/>
          </a:ln>
        </p:spPr>
        <p:txBody>
          <a:bodyPr anchorCtr="0" anchor="t" bIns="0" lIns="0" spcFirstLastPara="1" rIns="0" wrap="square" tIns="0">
            <a:noAutofit/>
          </a:bodyPr>
          <a:lstStyle>
            <a:lvl1pPr indent="-317500" lvl="0" marL="4572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1pPr>
            <a:lvl2pPr indent="-317500" lvl="1" marL="9144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2pPr>
            <a:lvl3pPr indent="-317500" lvl="2" marL="13716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3pPr>
            <a:lvl4pPr indent="-317500" lvl="3" marL="18288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4pPr>
            <a:lvl5pPr indent="-317500" lvl="4" marL="22860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5pPr>
            <a:lvl6pPr indent="-317500" lvl="5" marL="27432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6pPr>
            <a:lvl7pPr indent="-317500" lvl="6" marL="32004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7pPr>
            <a:lvl8pPr indent="-317500" lvl="7" marL="36576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8pPr>
            <a:lvl9pPr indent="-317500" lvl="8" marL="4114800" marR="0" rtl="0" algn="l">
              <a:lnSpc>
                <a:spcPct val="100000"/>
              </a:lnSpc>
              <a:spcBef>
                <a:spcPts val="0"/>
              </a:spcBef>
              <a:spcAft>
                <a:spcPts val="0"/>
              </a:spcAft>
              <a:buClr>
                <a:schemeClr val="dk1"/>
              </a:buClr>
              <a:buSzPts val="1400"/>
              <a:buFont typeface="IBM Plex Sans"/>
              <a:buChar char="■"/>
              <a:defRPr b="0" i="0" sz="1400" u="none" cap="none" strike="noStrike">
                <a:solidFill>
                  <a:schemeClr val="dk1"/>
                </a:solidFill>
                <a:latin typeface="IBM Plex Sans"/>
                <a:ea typeface="IBM Plex Sans"/>
                <a:cs typeface="IBM Plex Sans"/>
                <a:sym typeface="IBM Plex Sans"/>
              </a:defRPr>
            </a:lvl9pPr>
          </a:lstStyle>
          <a:p/>
        </p:txBody>
      </p:sp>
      <p:pic>
        <p:nvPicPr>
          <p:cNvPr id="16" name="Google Shape;16;p55"/>
          <p:cNvPicPr preferRelativeResize="0"/>
          <p:nvPr/>
        </p:nvPicPr>
        <p:blipFill rotWithShape="1">
          <a:blip r:embed="rId2">
            <a:alphaModFix/>
          </a:blip>
          <a:srcRect b="0" l="0" r="0" t="0"/>
          <a:stretch/>
        </p:blipFill>
        <p:spPr>
          <a:xfrm>
            <a:off x="8604000" y="186600"/>
            <a:ext cx="291600" cy="291600"/>
          </a:xfrm>
          <a:prstGeom prst="rect">
            <a:avLst/>
          </a:prstGeom>
          <a:noFill/>
          <a:ln>
            <a:noFill/>
          </a:ln>
        </p:spPr>
      </p:pic>
      <p:sp>
        <p:nvSpPr>
          <p:cNvPr id="17" name="Google Shape;17;p55"/>
          <p:cNvSpPr txBox="1"/>
          <p:nvPr>
            <p:ph idx="4"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2pPr>
            <a:lvl3pPr lvl="2"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3pPr>
            <a:lvl4pPr lvl="3"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4pPr>
            <a:lvl5pPr lvl="4"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5pPr>
            <a:lvl6pPr lvl="5"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6pPr>
            <a:lvl7pPr lvl="6"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7pPr>
            <a:lvl8pPr lvl="7"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8pPr>
            <a:lvl9pPr lvl="8"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9pPr>
          </a:lstStyle>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 name="Shape 98"/>
        <p:cNvGrpSpPr/>
        <p:nvPr/>
      </p:nvGrpSpPr>
      <p:grpSpPr>
        <a:xfrm>
          <a:off x="0" y="0"/>
          <a:ext cx="0" cy="0"/>
          <a:chOff x="0" y="0"/>
          <a:chExt cx="0" cy="0"/>
        </a:xfrm>
      </p:grpSpPr>
      <p:sp>
        <p:nvSpPr>
          <p:cNvPr id="99" name="Google Shape;99;p7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0" name="Google Shape;100;p7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01" name="Google Shape;101;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 name="Shape 102"/>
        <p:cNvGrpSpPr/>
        <p:nvPr/>
      </p:nvGrpSpPr>
      <p:grpSpPr>
        <a:xfrm>
          <a:off x="0" y="0"/>
          <a:ext cx="0" cy="0"/>
          <a:chOff x="0" y="0"/>
          <a:chExt cx="0" cy="0"/>
        </a:xfrm>
      </p:grpSpPr>
      <p:sp>
        <p:nvSpPr>
          <p:cNvPr id="103" name="Google Shape;103;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04" name="Shape 10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План курса">
  <p:cSld name="1_Title slide 5_2_1_4_1_1_1_1_1_1">
    <p:bg>
      <p:bgPr>
        <a:solidFill>
          <a:schemeClr val="lt1"/>
        </a:solidFill>
      </p:bgPr>
    </p:bg>
    <p:spTree>
      <p:nvGrpSpPr>
        <p:cNvPr id="18" name="Shape 18"/>
        <p:cNvGrpSpPr/>
        <p:nvPr/>
      </p:nvGrpSpPr>
      <p:grpSpPr>
        <a:xfrm>
          <a:off x="0" y="0"/>
          <a:ext cx="0" cy="0"/>
          <a:chOff x="0" y="0"/>
          <a:chExt cx="0" cy="0"/>
        </a:xfrm>
      </p:grpSpPr>
      <p:sp>
        <p:nvSpPr>
          <p:cNvPr id="19" name="Google Shape;19;p56"/>
          <p:cNvSpPr txBox="1"/>
          <p:nvPr>
            <p:ph type="title"/>
          </p:nvPr>
        </p:nvSpPr>
        <p:spPr>
          <a:xfrm>
            <a:off x="540000" y="720000"/>
            <a:ext cx="8065200" cy="320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800"/>
              <a:buFont typeface="IBM Plex Sans SemiBold"/>
              <a:buNone/>
              <a:defRPr b="0" i="0" sz="1800" u="none" cap="none" strike="noStrike">
                <a:solidFill>
                  <a:srgbClr val="000000"/>
                </a:solidFill>
                <a:latin typeface="IBM Plex Sans SemiBold"/>
                <a:ea typeface="IBM Plex Sans SemiBold"/>
                <a:cs typeface="IBM Plex Sans SemiBold"/>
                <a:sym typeface="IBM Plex Sans SemiBold"/>
              </a:defRPr>
            </a:lvl1pPr>
            <a:lvl2pPr lvl="1"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2400"/>
              <a:buFont typeface="Roboto"/>
              <a:buNone/>
              <a:defRPr b="1" i="0" sz="2400" u="none" cap="none" strike="noStrike">
                <a:solidFill>
                  <a:srgbClr val="000000"/>
                </a:solidFill>
                <a:latin typeface="Roboto"/>
                <a:ea typeface="Roboto"/>
                <a:cs typeface="Roboto"/>
                <a:sym typeface="Roboto"/>
              </a:defRPr>
            </a:lvl9pPr>
          </a:lstStyle>
          <a:p/>
        </p:txBody>
      </p:sp>
      <p:sp>
        <p:nvSpPr>
          <p:cNvPr id="20" name="Google Shape;20;p56"/>
          <p:cNvSpPr txBox="1"/>
          <p:nvPr>
            <p:ph idx="1" type="subTitle"/>
          </p:nvPr>
        </p:nvSpPr>
        <p:spPr>
          <a:xfrm>
            <a:off x="540000" y="18000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1" name="Google Shape;21;p56"/>
          <p:cNvSpPr txBox="1"/>
          <p:nvPr>
            <p:ph idx="2" type="subTitle"/>
          </p:nvPr>
        </p:nvSpPr>
        <p:spPr>
          <a:xfrm>
            <a:off x="540000" y="28764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2" name="Google Shape;22;p56"/>
          <p:cNvSpPr txBox="1"/>
          <p:nvPr>
            <p:ph idx="3" type="subTitle"/>
          </p:nvPr>
        </p:nvSpPr>
        <p:spPr>
          <a:xfrm>
            <a:off x="540000" y="39528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3" name="Google Shape;23;p56"/>
          <p:cNvSpPr txBox="1"/>
          <p:nvPr>
            <p:ph idx="4" type="subTitle"/>
          </p:nvPr>
        </p:nvSpPr>
        <p:spPr>
          <a:xfrm>
            <a:off x="2646000" y="18000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4" name="Google Shape;24;p56"/>
          <p:cNvSpPr txBox="1"/>
          <p:nvPr>
            <p:ph idx="5" type="subTitle"/>
          </p:nvPr>
        </p:nvSpPr>
        <p:spPr>
          <a:xfrm>
            <a:off x="2646000" y="28764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5" name="Google Shape;25;p56"/>
          <p:cNvSpPr txBox="1"/>
          <p:nvPr>
            <p:ph idx="6" type="subTitle"/>
          </p:nvPr>
        </p:nvSpPr>
        <p:spPr>
          <a:xfrm>
            <a:off x="2646000" y="39528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6" name="Google Shape;26;p56"/>
          <p:cNvSpPr txBox="1"/>
          <p:nvPr>
            <p:ph idx="7" type="subTitle"/>
          </p:nvPr>
        </p:nvSpPr>
        <p:spPr>
          <a:xfrm>
            <a:off x="4752000" y="18000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7" name="Google Shape;27;p56"/>
          <p:cNvSpPr txBox="1"/>
          <p:nvPr>
            <p:ph idx="8" type="subTitle"/>
          </p:nvPr>
        </p:nvSpPr>
        <p:spPr>
          <a:xfrm>
            <a:off x="4752000" y="28764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8" name="Google Shape;28;p56"/>
          <p:cNvSpPr txBox="1"/>
          <p:nvPr>
            <p:ph idx="9" type="subTitle"/>
          </p:nvPr>
        </p:nvSpPr>
        <p:spPr>
          <a:xfrm>
            <a:off x="4752000" y="39528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29" name="Google Shape;29;p56"/>
          <p:cNvSpPr txBox="1"/>
          <p:nvPr>
            <p:ph idx="13" type="subTitle"/>
          </p:nvPr>
        </p:nvSpPr>
        <p:spPr>
          <a:xfrm>
            <a:off x="6858000" y="18000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30" name="Google Shape;30;p56"/>
          <p:cNvSpPr txBox="1"/>
          <p:nvPr>
            <p:ph idx="14" type="subTitle"/>
          </p:nvPr>
        </p:nvSpPr>
        <p:spPr>
          <a:xfrm>
            <a:off x="6858000" y="28764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sp>
        <p:nvSpPr>
          <p:cNvPr id="31" name="Google Shape;31;p56"/>
          <p:cNvSpPr txBox="1"/>
          <p:nvPr>
            <p:ph idx="15" type="subTitle"/>
          </p:nvPr>
        </p:nvSpPr>
        <p:spPr>
          <a:xfrm>
            <a:off x="6858000" y="3952800"/>
            <a:ext cx="1746000" cy="338400"/>
          </a:xfrm>
          <a:prstGeom prst="rect">
            <a:avLst/>
          </a:prstGeom>
          <a:noFill/>
          <a:ln>
            <a:noFill/>
          </a:ln>
        </p:spPr>
        <p:txBody>
          <a:bodyPr anchorCtr="0" anchor="t" bIns="91425" lIns="0" spcFirstLastPara="1" rIns="91425" wrap="square" tIns="91425">
            <a:noAutofit/>
          </a:bodyPr>
          <a:lstStyle>
            <a:lvl1pPr lvl="0"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000"/>
              <a:buFont typeface="IBM Plex Sans"/>
              <a:buNone/>
              <a:defRPr b="0" i="0" sz="1000" u="none" cap="none" strike="noStrike">
                <a:solidFill>
                  <a:srgbClr val="000000"/>
                </a:solidFill>
                <a:latin typeface="IBM Plex Sans"/>
                <a:ea typeface="IBM Plex Sans"/>
                <a:cs typeface="IBM Plex Sans"/>
                <a:sym typeface="IBM Plex Sans"/>
              </a:defRPr>
            </a:lvl9pPr>
          </a:lstStyle>
          <a:p/>
        </p:txBody>
      </p:sp>
      <p:pic>
        <p:nvPicPr>
          <p:cNvPr id="32" name="Google Shape;32;p56"/>
          <p:cNvPicPr preferRelativeResize="0"/>
          <p:nvPr/>
        </p:nvPicPr>
        <p:blipFill rotWithShape="1">
          <a:blip r:embed="rId2">
            <a:alphaModFix/>
          </a:blip>
          <a:srcRect b="0" l="0" r="0" t="0"/>
          <a:stretch/>
        </p:blipFill>
        <p:spPr>
          <a:xfrm>
            <a:off x="8604000" y="186600"/>
            <a:ext cx="291600" cy="291600"/>
          </a:xfrm>
          <a:prstGeom prst="rect">
            <a:avLst/>
          </a:prstGeom>
          <a:noFill/>
          <a:ln>
            <a:noFill/>
          </a:ln>
        </p:spPr>
      </p:pic>
      <p:sp>
        <p:nvSpPr>
          <p:cNvPr id="33" name="Google Shape;33;p56"/>
          <p:cNvSpPr txBox="1"/>
          <p:nvPr>
            <p:ph idx="16"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2pPr>
            <a:lvl3pPr lvl="2"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3pPr>
            <a:lvl4pPr lvl="3"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4pPr>
            <a:lvl5pPr lvl="4"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5pPr>
            <a:lvl6pPr lvl="5"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6pPr>
            <a:lvl7pPr lvl="6"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7pPr>
            <a:lvl8pPr lvl="7"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8pPr>
            <a:lvl9pPr lvl="8"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9pPr>
          </a:lstStyle>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Пустой слайд">
  <p:cSld name="1_Title slide 5_2_1_12">
    <p:bg>
      <p:bgPr>
        <a:solidFill>
          <a:schemeClr val="lt1"/>
        </a:solidFill>
      </p:bgPr>
    </p:bg>
    <p:spTree>
      <p:nvGrpSpPr>
        <p:cNvPr id="34" name="Shape 34"/>
        <p:cNvGrpSpPr/>
        <p:nvPr/>
      </p:nvGrpSpPr>
      <p:grpSpPr>
        <a:xfrm>
          <a:off x="0" y="0"/>
          <a:ext cx="0" cy="0"/>
          <a:chOff x="0" y="0"/>
          <a:chExt cx="0" cy="0"/>
        </a:xfrm>
      </p:grpSpPr>
      <p:sp>
        <p:nvSpPr>
          <p:cNvPr id="35" name="Google Shape;35;p57"/>
          <p:cNvSpPr txBox="1"/>
          <p:nvPr>
            <p:ph idx="1"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9pPr>
          </a:lstStyle>
          <a:p/>
        </p:txBody>
      </p:sp>
      <p:pic>
        <p:nvPicPr>
          <p:cNvPr id="36" name="Google Shape;36;p57"/>
          <p:cNvPicPr preferRelativeResize="0"/>
          <p:nvPr/>
        </p:nvPicPr>
        <p:blipFill rotWithShape="1">
          <a:blip r:embed="rId2">
            <a:alphaModFix/>
          </a:blip>
          <a:srcRect b="0" l="0" r="0" t="0"/>
          <a:stretch/>
        </p:blipFill>
        <p:spPr>
          <a:xfrm>
            <a:off x="8604000" y="186600"/>
            <a:ext cx="291600" cy="291600"/>
          </a:xfrm>
          <a:prstGeom prst="rect">
            <a:avLst/>
          </a:prstGeom>
          <a:noFill/>
          <a:ln>
            <a:noFill/>
          </a:ln>
        </p:spPr>
      </p:pic>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Отбивка (текст по центру)">
  <p:cSld name="CUSTOM_2_1_5">
    <p:bg>
      <p:bgPr>
        <a:solidFill>
          <a:srgbClr val="8D46F6"/>
        </a:solidFill>
      </p:bgPr>
    </p:bg>
    <p:spTree>
      <p:nvGrpSpPr>
        <p:cNvPr id="37" name="Shape 37"/>
        <p:cNvGrpSpPr/>
        <p:nvPr/>
      </p:nvGrpSpPr>
      <p:grpSpPr>
        <a:xfrm>
          <a:off x="0" y="0"/>
          <a:ext cx="0" cy="0"/>
          <a:chOff x="0" y="0"/>
          <a:chExt cx="0" cy="0"/>
        </a:xfrm>
      </p:grpSpPr>
      <p:pic>
        <p:nvPicPr>
          <p:cNvPr id="38" name="Google Shape;38;p58"/>
          <p:cNvPicPr preferRelativeResize="0"/>
          <p:nvPr/>
        </p:nvPicPr>
        <p:blipFill rotWithShape="1">
          <a:blip r:embed="rId2">
            <a:alphaModFix/>
          </a:blip>
          <a:srcRect b="0" l="0" r="0" t="0"/>
          <a:stretch/>
        </p:blipFill>
        <p:spPr>
          <a:xfrm>
            <a:off x="0" y="0"/>
            <a:ext cx="9144003" cy="5143501"/>
          </a:xfrm>
          <a:prstGeom prst="rect">
            <a:avLst/>
          </a:prstGeom>
          <a:noFill/>
          <a:ln>
            <a:noFill/>
          </a:ln>
        </p:spPr>
      </p:pic>
      <p:pic>
        <p:nvPicPr>
          <p:cNvPr id="39" name="Google Shape;39;p58"/>
          <p:cNvPicPr preferRelativeResize="0"/>
          <p:nvPr/>
        </p:nvPicPr>
        <p:blipFill rotWithShape="1">
          <a:blip r:embed="rId3">
            <a:alphaModFix/>
          </a:blip>
          <a:srcRect b="0" l="0" r="0" t="0"/>
          <a:stretch/>
        </p:blipFill>
        <p:spPr>
          <a:xfrm>
            <a:off x="8604001" y="186600"/>
            <a:ext cx="291600" cy="291600"/>
          </a:xfrm>
          <a:prstGeom prst="rect">
            <a:avLst/>
          </a:prstGeom>
          <a:noFill/>
          <a:ln>
            <a:noFill/>
          </a:ln>
        </p:spPr>
      </p:pic>
      <p:sp>
        <p:nvSpPr>
          <p:cNvPr id="40" name="Google Shape;40;p58"/>
          <p:cNvSpPr txBox="1"/>
          <p:nvPr>
            <p:ph idx="1"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lt1"/>
              </a:buClr>
              <a:buSzPts val="1000"/>
              <a:buFont typeface="IBM Plex Sans"/>
              <a:buNone/>
              <a:defRPr b="0" i="0" sz="1000" u="none" cap="none" strike="noStrike">
                <a:solidFill>
                  <a:schemeClr val="lt1"/>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9pPr>
          </a:lstStyle>
          <a:p/>
        </p:txBody>
      </p:sp>
      <p:sp>
        <p:nvSpPr>
          <p:cNvPr id="41" name="Google Shape;41;p58"/>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lvl1pPr lvl="0" marR="0" rtl="0" algn="ctr">
              <a:lnSpc>
                <a:spcPct val="100000"/>
              </a:lnSpc>
              <a:spcBef>
                <a:spcPts val="0"/>
              </a:spcBef>
              <a:spcAft>
                <a:spcPts val="0"/>
              </a:spcAft>
              <a:buClr>
                <a:schemeClr val="lt1"/>
              </a:buClr>
              <a:buSzPts val="3600"/>
              <a:buFont typeface="IBM Plex Sans"/>
              <a:buNone/>
              <a:defRPr b="0" i="0" sz="3600" u="none" cap="none" strike="noStrike">
                <a:solidFill>
                  <a:schemeClr val="lt1"/>
                </a:solidFill>
                <a:latin typeface="IBM Plex Sans"/>
                <a:ea typeface="IBM Plex Sans"/>
                <a:cs typeface="IBM Plex Sans"/>
                <a:sym typeface="IBM Plex Sans"/>
              </a:defRPr>
            </a:lvl1pPr>
            <a:lvl2pPr lvl="1"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2pPr>
            <a:lvl3pPr lvl="2"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3pPr>
            <a:lvl4pPr lvl="3"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4pPr>
            <a:lvl5pPr lvl="4"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5pPr>
            <a:lvl6pPr lvl="5"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6pPr>
            <a:lvl7pPr lvl="6"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7pPr>
            <a:lvl8pPr lvl="7"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8pPr>
            <a:lvl9pPr lvl="8" marR="0" rtl="0" algn="ctr">
              <a:lnSpc>
                <a:spcPct val="100000"/>
              </a:lnSpc>
              <a:spcBef>
                <a:spcPts val="0"/>
              </a:spcBef>
              <a:spcAft>
                <a:spcPts val="0"/>
              </a:spcAft>
              <a:buClr>
                <a:schemeClr val="lt1"/>
              </a:buClr>
              <a:buSzPts val="3600"/>
              <a:buFont typeface="IBM Plex Sans SemiBold"/>
              <a:buNone/>
              <a:defRPr b="0" i="0" sz="3600" u="none" cap="none" strike="noStrike">
                <a:solidFill>
                  <a:schemeClr val="lt1"/>
                </a:solidFill>
                <a:latin typeface="IBM Plex Sans SemiBold"/>
                <a:ea typeface="IBM Plex Sans SemiBold"/>
                <a:cs typeface="IBM Plex Sans SemiBold"/>
                <a:sym typeface="IBM Plex Sans Semi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Отбивка &quot;вопросы?&quot;">
  <p:cSld name="6_Отбивка &quot;вопросы?&quot;">
    <p:bg>
      <p:bgPr>
        <a:solidFill>
          <a:srgbClr val="252525"/>
        </a:solidFill>
      </p:bgPr>
    </p:bg>
    <p:spTree>
      <p:nvGrpSpPr>
        <p:cNvPr id="42" name="Shape 42"/>
        <p:cNvGrpSpPr/>
        <p:nvPr/>
      </p:nvGrpSpPr>
      <p:grpSpPr>
        <a:xfrm>
          <a:off x="0" y="0"/>
          <a:ext cx="0" cy="0"/>
          <a:chOff x="0" y="0"/>
          <a:chExt cx="0" cy="0"/>
        </a:xfrm>
      </p:grpSpPr>
      <p:pic>
        <p:nvPicPr>
          <p:cNvPr id="43" name="Google Shape;43;p59"/>
          <p:cNvPicPr preferRelativeResize="0"/>
          <p:nvPr/>
        </p:nvPicPr>
        <p:blipFill rotWithShape="1">
          <a:blip r:embed="rId2">
            <a:alphaModFix/>
          </a:blip>
          <a:srcRect b="0" l="0" r="0" t="0"/>
          <a:stretch/>
        </p:blipFill>
        <p:spPr>
          <a:xfrm>
            <a:off x="0" y="0"/>
            <a:ext cx="9144003" cy="5143501"/>
          </a:xfrm>
          <a:prstGeom prst="rect">
            <a:avLst/>
          </a:prstGeom>
          <a:noFill/>
          <a:ln>
            <a:noFill/>
          </a:ln>
        </p:spPr>
      </p:pic>
      <p:pic>
        <p:nvPicPr>
          <p:cNvPr id="44" name="Google Shape;44;p59"/>
          <p:cNvPicPr preferRelativeResize="0"/>
          <p:nvPr/>
        </p:nvPicPr>
        <p:blipFill rotWithShape="1">
          <a:blip r:embed="rId3">
            <a:alphaModFix/>
          </a:blip>
          <a:srcRect b="0" l="0" r="0" t="0"/>
          <a:stretch/>
        </p:blipFill>
        <p:spPr>
          <a:xfrm>
            <a:off x="8604001" y="186600"/>
            <a:ext cx="291600" cy="2916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Заголовок в одну строку">
  <p:cSld name="1_Title slide 5_2_1_2_1_2">
    <p:bg>
      <p:bgPr>
        <a:solidFill>
          <a:schemeClr val="lt1"/>
        </a:solidFill>
      </p:bgPr>
    </p:bg>
    <p:spTree>
      <p:nvGrpSpPr>
        <p:cNvPr id="45" name="Shape 45"/>
        <p:cNvGrpSpPr/>
        <p:nvPr/>
      </p:nvGrpSpPr>
      <p:grpSpPr>
        <a:xfrm>
          <a:off x="0" y="0"/>
          <a:ext cx="0" cy="0"/>
          <a:chOff x="0" y="0"/>
          <a:chExt cx="0" cy="0"/>
        </a:xfrm>
      </p:grpSpPr>
      <p:sp>
        <p:nvSpPr>
          <p:cNvPr id="46" name="Google Shape;46;p60"/>
          <p:cNvSpPr txBox="1"/>
          <p:nvPr>
            <p:ph idx="1" type="subTitle"/>
          </p:nvPr>
        </p:nvSpPr>
        <p:spPr>
          <a:xfrm>
            <a:off x="540000" y="152400"/>
            <a:ext cx="8064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200"/>
              <a:buFont typeface="IBM Plex Sans"/>
              <a:buNone/>
              <a:defRPr b="0" i="0" sz="1200" u="none" cap="none" strike="noStrike">
                <a:solidFill>
                  <a:srgbClr val="000000"/>
                </a:solidFill>
                <a:latin typeface="IBM Plex Sans"/>
                <a:ea typeface="IBM Plex Sans"/>
                <a:cs typeface="IBM Plex Sans"/>
                <a:sym typeface="IBM Plex Sans"/>
              </a:defRPr>
            </a:lvl9pPr>
          </a:lstStyle>
          <a:p/>
        </p:txBody>
      </p:sp>
      <p:sp>
        <p:nvSpPr>
          <p:cNvPr id="47" name="Google Shape;47;p60"/>
          <p:cNvSpPr txBox="1"/>
          <p:nvPr>
            <p:ph type="title"/>
          </p:nvPr>
        </p:nvSpPr>
        <p:spPr>
          <a:xfrm>
            <a:off x="540000" y="720000"/>
            <a:ext cx="3855600" cy="36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800"/>
              <a:buFont typeface="IBM Plex Sans SemiBold"/>
              <a:buNone/>
              <a:defRPr b="0" i="0" sz="1800" u="none" cap="none" strike="noStrike">
                <a:solidFill>
                  <a:srgbClr val="000000"/>
                </a:solidFill>
                <a:latin typeface="IBM Plex Sans SemiBold"/>
                <a:ea typeface="IBM Plex Sans SemiBold"/>
                <a:cs typeface="IBM Plex Sans SemiBold"/>
                <a:sym typeface="IBM Plex Sans SemiBold"/>
              </a:defRPr>
            </a:lvl1pPr>
            <a:lvl2pPr lvl="1"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2pPr>
            <a:lvl3pPr lvl="2"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3pPr>
            <a:lvl4pPr lvl="3"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4pPr>
            <a:lvl5pPr lvl="4"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5pPr>
            <a:lvl6pPr lvl="5"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6pPr>
            <a:lvl7pPr lvl="6"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7pPr>
            <a:lvl8pPr lvl="7"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8pPr>
            <a:lvl9pPr lvl="8" marR="0" rtl="0" algn="l">
              <a:lnSpc>
                <a:spcPct val="100000"/>
              </a:lnSpc>
              <a:spcBef>
                <a:spcPts val="0"/>
              </a:spcBef>
              <a:spcAft>
                <a:spcPts val="0"/>
              </a:spcAft>
              <a:buClr>
                <a:srgbClr val="000000"/>
              </a:buClr>
              <a:buSzPts val="2400"/>
              <a:buFont typeface="IBM Plex Sans SemiBold"/>
              <a:buNone/>
              <a:defRPr b="0" i="0" sz="2400" u="none" cap="none" strike="noStrike">
                <a:solidFill>
                  <a:srgbClr val="000000"/>
                </a:solidFill>
                <a:latin typeface="IBM Plex Sans SemiBold"/>
                <a:ea typeface="IBM Plex Sans SemiBold"/>
                <a:cs typeface="IBM Plex Sans SemiBold"/>
                <a:sym typeface="IBM Plex Sans SemiBold"/>
              </a:defRPr>
            </a:lvl9pPr>
          </a:lstStyle>
          <a:p/>
        </p:txBody>
      </p:sp>
      <p:sp>
        <p:nvSpPr>
          <p:cNvPr id="48" name="Google Shape;48;p60"/>
          <p:cNvSpPr txBox="1"/>
          <p:nvPr>
            <p:ph idx="2" type="subTitle"/>
          </p:nvPr>
        </p:nvSpPr>
        <p:spPr>
          <a:xfrm>
            <a:off x="540000" y="1184400"/>
            <a:ext cx="3855600" cy="5112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49" name="Google Shape;49;p60"/>
          <p:cNvPicPr preferRelativeResize="0"/>
          <p:nvPr/>
        </p:nvPicPr>
        <p:blipFill rotWithShape="1">
          <a:blip r:embed="rId2">
            <a:alphaModFix/>
          </a:blip>
          <a:srcRect b="0" l="0" r="0" t="0"/>
          <a:stretch/>
        </p:blipFill>
        <p:spPr>
          <a:xfrm>
            <a:off x="8604000" y="4680000"/>
            <a:ext cx="291601" cy="283579"/>
          </a:xfrm>
          <a:prstGeom prst="rect">
            <a:avLst/>
          </a:prstGeom>
          <a:noFill/>
          <a:ln>
            <a:noFill/>
          </a:ln>
        </p:spPr>
      </p:pic>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Пустой слайд">
  <p:cSld name="1_Title slide 5_2_1_13">
    <p:bg>
      <p:bgPr>
        <a:solidFill>
          <a:schemeClr val="lt1"/>
        </a:solidFill>
      </p:bgPr>
    </p:bg>
    <p:spTree>
      <p:nvGrpSpPr>
        <p:cNvPr id="50" name="Shape 50"/>
        <p:cNvGrpSpPr/>
        <p:nvPr/>
      </p:nvGrpSpPr>
      <p:grpSpPr>
        <a:xfrm>
          <a:off x="0" y="0"/>
          <a:ext cx="0" cy="0"/>
          <a:chOff x="0" y="0"/>
          <a:chExt cx="0" cy="0"/>
        </a:xfrm>
      </p:grpSpPr>
      <p:pic>
        <p:nvPicPr>
          <p:cNvPr id="51" name="Google Shape;51;p61"/>
          <p:cNvPicPr preferRelativeResize="0"/>
          <p:nvPr/>
        </p:nvPicPr>
        <p:blipFill rotWithShape="1">
          <a:blip r:embed="rId2">
            <a:alphaModFix/>
          </a:blip>
          <a:srcRect b="0" l="0" r="0" t="0"/>
          <a:stretch/>
        </p:blipFill>
        <p:spPr>
          <a:xfrm>
            <a:off x="8604000" y="4680000"/>
            <a:ext cx="291600" cy="291600"/>
          </a:xfrm>
          <a:prstGeom prst="rect">
            <a:avLst/>
          </a:prstGeom>
          <a:noFill/>
          <a:ln>
            <a:noFill/>
          </a:ln>
        </p:spPr>
      </p:pic>
      <p:sp>
        <p:nvSpPr>
          <p:cNvPr id="52" name="Google Shape;52;p61"/>
          <p:cNvSpPr txBox="1"/>
          <p:nvPr>
            <p:ph idx="1" type="subTitle"/>
          </p:nvPr>
        </p:nvSpPr>
        <p:spPr>
          <a:xfrm>
            <a:off x="540000" y="152400"/>
            <a:ext cx="8064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9pPr>
          </a:lstStyle>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Пустой слайд 2">
  <p:cSld name="1_Title slide 5_2_1_14">
    <p:bg>
      <p:bgPr>
        <a:solidFill>
          <a:schemeClr val="lt1"/>
        </a:solidFill>
      </p:bgPr>
    </p:bg>
    <p:spTree>
      <p:nvGrpSpPr>
        <p:cNvPr id="53" name="Shape 53"/>
        <p:cNvGrpSpPr/>
        <p:nvPr/>
      </p:nvGrpSpPr>
      <p:grpSpPr>
        <a:xfrm>
          <a:off x="0" y="0"/>
          <a:ext cx="0" cy="0"/>
          <a:chOff x="0" y="0"/>
          <a:chExt cx="0" cy="0"/>
        </a:xfrm>
      </p:grpSpPr>
      <p:pic>
        <p:nvPicPr>
          <p:cNvPr id="54" name="Google Shape;54;p62"/>
          <p:cNvPicPr preferRelativeResize="0"/>
          <p:nvPr/>
        </p:nvPicPr>
        <p:blipFill rotWithShape="1">
          <a:blip r:embed="rId2">
            <a:alphaModFix/>
          </a:blip>
          <a:srcRect b="0" l="0" r="0" t="0"/>
          <a:stretch/>
        </p:blipFill>
        <p:spPr>
          <a:xfrm>
            <a:off x="8604000" y="4680000"/>
            <a:ext cx="291600" cy="291600"/>
          </a:xfrm>
          <a:prstGeom prst="rect">
            <a:avLst/>
          </a:prstGeom>
          <a:noFill/>
          <a:ln>
            <a:noFill/>
          </a:ln>
        </p:spPr>
      </p:pic>
      <p:sp>
        <p:nvSpPr>
          <p:cNvPr id="55" name="Google Shape;55;p62"/>
          <p:cNvSpPr txBox="1"/>
          <p:nvPr>
            <p:ph idx="1" type="subTitle"/>
          </p:nvPr>
        </p:nvSpPr>
        <p:spPr>
          <a:xfrm>
            <a:off x="540000" y="152400"/>
            <a:ext cx="8064000" cy="360000"/>
          </a:xfrm>
          <a:prstGeom prst="rect">
            <a:avLst/>
          </a:prstGeom>
          <a:noFill/>
          <a:ln>
            <a:noFill/>
          </a:ln>
        </p:spPr>
        <p:txBody>
          <a:bodyPr anchorCtr="0" anchor="ctr" bIns="36000" lIns="0" spcFirstLastPara="1" rIns="0" wrap="square" tIns="36000">
            <a:noAutofit/>
          </a:bodyPr>
          <a:lstStyle>
            <a:lvl1pPr lvl="0" marR="0" rtl="0" algn="l">
              <a:lnSpc>
                <a:spcPct val="100000"/>
              </a:lnSpc>
              <a:spcBef>
                <a:spcPts val="0"/>
              </a:spcBef>
              <a:spcAft>
                <a:spcPts val="0"/>
              </a:spcAft>
              <a:buClr>
                <a:schemeClr val="dk2"/>
              </a:buClr>
              <a:buSzPts val="1000"/>
              <a:buFont typeface="IBM Plex Sans"/>
              <a:buNone/>
              <a:defRPr b="0" i="0" sz="1000" u="none" cap="none" strike="noStrike">
                <a:solidFill>
                  <a:schemeClr val="dk2"/>
                </a:solidFill>
                <a:latin typeface="IBM Plex Sans"/>
                <a:ea typeface="IBM Plex Sans"/>
                <a:cs typeface="IBM Plex Sans"/>
                <a:sym typeface="IBM Plex Sans"/>
              </a:defRPr>
            </a:lvl1pPr>
            <a:lvl2pPr lvl="1"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2pPr>
            <a:lvl3pPr lvl="2"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3pPr>
            <a:lvl4pPr lvl="3"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4pPr>
            <a:lvl5pPr lvl="4"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5pPr>
            <a:lvl6pPr lvl="5"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6pPr>
            <a:lvl7pPr lvl="6"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7pPr>
            <a:lvl8pPr lvl="7"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8pPr>
            <a:lvl9pPr lvl="8" marR="0" rtl="0" algn="l">
              <a:lnSpc>
                <a:spcPct val="100000"/>
              </a:lnSpc>
              <a:spcBef>
                <a:spcPts val="0"/>
              </a:spcBef>
              <a:spcAft>
                <a:spcPts val="0"/>
              </a:spcAft>
              <a:buClr>
                <a:srgbClr val="000000"/>
              </a:buClr>
              <a:buSzPts val="1400"/>
              <a:buFont typeface="IBM Plex Sans"/>
              <a:buNone/>
              <a:defRPr b="0" i="0" sz="1400" u="none" cap="none" strike="noStrike">
                <a:solidFill>
                  <a:srgbClr val="000000"/>
                </a:solidFill>
                <a:latin typeface="IBM Plex Sans"/>
                <a:ea typeface="IBM Plex Sans"/>
                <a:cs typeface="IBM Plex Sans"/>
                <a:sym typeface="IBM Plex Sans"/>
              </a:defRPr>
            </a:lvl9pPr>
          </a:lstStyle>
          <a:p/>
        </p:txBody>
      </p:sp>
    </p:spTree>
  </p:cSld>
  <p:clrMapOvr>
    <a:masterClrMapping/>
  </p:clrMapOvr>
  <p:extLst>
    <p:ext uri="{DCECCB84-F9BA-43D5-87BE-67443E8EF086}">
      <p15:sldGuideLst>
        <p15:guide id="1" pos="340">
          <p15:clr>
            <a:srgbClr val="FA7B17"/>
          </p15:clr>
        </p15:guide>
        <p15:guide id="2" pos="5420">
          <p15:clr>
            <a:srgbClr val="FA7B17"/>
          </p15:clr>
        </p15:guide>
        <p15:guide id="3" orient="horz" pos="2948">
          <p15:clr>
            <a:srgbClr val="FA7B17"/>
          </p15:clr>
        </p15:guide>
        <p15:guide id="4" orient="horz" pos="227">
          <p15:clr>
            <a:srgbClr val="FA7B17"/>
          </p15:clr>
        </p15:guide>
        <p15:guide id="5" orient="horz" pos="454">
          <p15:clr>
            <a:srgbClr val="FA7B17"/>
          </p15:clr>
        </p15:guide>
        <p15:guide id="6" pos="2767">
          <p15:clr>
            <a:srgbClr val="FA7B17"/>
          </p15:clr>
        </p15:guide>
        <p15:guide id="7" pos="1667">
          <p15:clr>
            <a:srgbClr val="FA7B17"/>
          </p15:clr>
        </p15:guide>
        <p15:guide id="8" pos="2993">
          <p15:clr>
            <a:srgbClr val="FA7B17"/>
          </p15:clr>
        </p15:guide>
        <p15:guide id="9" pos="4093">
          <p15:clr>
            <a:srgbClr val="FA7B17"/>
          </p15:clr>
        </p15:guide>
        <p15:guide id="10" pos="4320">
          <p15:clr>
            <a:srgbClr val="FA7B17"/>
          </p15:clr>
        </p15:guide>
        <p15:guide id="11" pos="1440">
          <p15:clr>
            <a:srgbClr val="FA7B17"/>
          </p15:clr>
        </p15:guide>
        <p15:guide id="12" orient="horz" pos="1134">
          <p15:clr>
            <a:srgbClr val="FA7B17"/>
          </p15:clr>
        </p15:guide>
        <p15:guide id="13" orient="horz" pos="907">
          <p15:clr>
            <a:srgbClr val="FA7B17"/>
          </p15:clr>
        </p15:guide>
        <p15:guide id="14" orient="horz" pos="1587">
          <p15:clr>
            <a:srgbClr val="FA7B17"/>
          </p15:clr>
        </p15:guide>
        <p15:guide id="15" orient="horz" pos="1814">
          <p15:clr>
            <a:srgbClr val="FA7B17"/>
          </p15:clr>
        </p15:guide>
        <p15:guide id="16" orient="horz" pos="2268">
          <p15:clr>
            <a:srgbClr val="FA7B17"/>
          </p15:clr>
        </p15:guide>
        <p15:guide id="17" orient="horz" pos="2494">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3.xml"/><Relationship Id="rId12" Type="http://schemas.openxmlformats.org/officeDocument/2006/relationships/slideLayout" Target="../slideLayouts/slideLayout22.xml"/><Relationship Id="rId1" Type="http://schemas.openxmlformats.org/officeDocument/2006/relationships/slideLayout" Target="../slideLayouts/slideLayout11.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9" name="Shape 59"/>
        <p:cNvGrpSpPr/>
        <p:nvPr/>
      </p:nvGrpSpPr>
      <p:grpSpPr>
        <a:xfrm>
          <a:off x="0" y="0"/>
          <a:ext cx="0" cy="0"/>
          <a:chOff x="0" y="0"/>
          <a:chExt cx="0" cy="0"/>
        </a:xfrm>
      </p:grpSpPr>
      <p:sp>
        <p:nvSpPr>
          <p:cNvPr id="60" name="Google Shape;60;p6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61" name="Google Shape;61;p6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62" name="Google Shape;62;p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19.png"/><Relationship Id="rId9" Type="http://schemas.openxmlformats.org/officeDocument/2006/relationships/image" Target="../media/image27.png"/><Relationship Id="rId5" Type="http://schemas.openxmlformats.org/officeDocument/2006/relationships/image" Target="../media/image21.png"/><Relationship Id="rId6" Type="http://schemas.openxmlformats.org/officeDocument/2006/relationships/image" Target="../media/image20.png"/><Relationship Id="rId7" Type="http://schemas.openxmlformats.org/officeDocument/2006/relationships/image" Target="../media/image30.png"/><Relationship Id="rId8"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2.png"/><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1.png"/><Relationship Id="rId4" Type="http://schemas.openxmlformats.org/officeDocument/2006/relationships/image" Target="../media/image30.png"/><Relationship Id="rId5" Type="http://schemas.openxmlformats.org/officeDocument/2006/relationships/image" Target="../media/image39.png"/><Relationship Id="rId6"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7.png"/><Relationship Id="rId4" Type="http://schemas.openxmlformats.org/officeDocument/2006/relationships/image" Target="../media/image19.png"/><Relationship Id="rId5" Type="http://schemas.openxmlformats.org/officeDocument/2006/relationships/image" Target="../media/image4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6.png"/><Relationship Id="rId4" Type="http://schemas.openxmlformats.org/officeDocument/2006/relationships/image" Target="../media/image4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41.png"/><Relationship Id="rId4" Type="http://schemas.openxmlformats.org/officeDocument/2006/relationships/image" Target="../media/image40.png"/><Relationship Id="rId5" Type="http://schemas.openxmlformats.org/officeDocument/2006/relationships/image" Target="../media/image48.png"/><Relationship Id="rId6" Type="http://schemas.openxmlformats.org/officeDocument/2006/relationships/image" Target="../media/image4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43.png"/><Relationship Id="rId4" Type="http://schemas.openxmlformats.org/officeDocument/2006/relationships/image" Target="../media/image46.png"/><Relationship Id="rId5" Type="http://schemas.openxmlformats.org/officeDocument/2006/relationships/image" Target="../media/image4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5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50.png"/><Relationship Id="rId4" Type="http://schemas.openxmlformats.org/officeDocument/2006/relationships/image" Target="../media/image64.png"/><Relationship Id="rId5" Type="http://schemas.openxmlformats.org/officeDocument/2006/relationships/image" Target="../media/image4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53.png"/><Relationship Id="rId4" Type="http://schemas.openxmlformats.org/officeDocument/2006/relationships/image" Target="../media/image5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5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55.png"/><Relationship Id="rId4" Type="http://schemas.openxmlformats.org/officeDocument/2006/relationships/image" Target="../media/image5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 Id="rId3" Type="http://schemas.openxmlformats.org/officeDocument/2006/relationships/image" Target="../media/image5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62.png"/><Relationship Id="rId4" Type="http://schemas.openxmlformats.org/officeDocument/2006/relationships/image" Target="../media/image61.png"/><Relationship Id="rId5" Type="http://schemas.openxmlformats.org/officeDocument/2006/relationships/image" Target="../media/image6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 Id="rId3" Type="http://schemas.openxmlformats.org/officeDocument/2006/relationships/image" Target="../media/image65.gif"/><Relationship Id="rId4" Type="http://schemas.openxmlformats.org/officeDocument/2006/relationships/image" Target="../media/image56.gif"/><Relationship Id="rId5" Type="http://schemas.openxmlformats.org/officeDocument/2006/relationships/image" Target="../media/image63.gif"/><Relationship Id="rId6" Type="http://schemas.openxmlformats.org/officeDocument/2006/relationships/image" Target="../media/image54.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
          <p:cNvSpPr txBox="1"/>
          <p:nvPr>
            <p:ph type="title"/>
          </p:nvPr>
        </p:nvSpPr>
        <p:spPr>
          <a:xfrm>
            <a:off x="540000" y="1224248"/>
            <a:ext cx="3602792" cy="2695004"/>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3600"/>
              <a:buNone/>
            </a:pPr>
            <a:r>
              <a:rPr lang="ru-RU"/>
              <a:t>Основные нотации для моделирования бизнес-процессов</a:t>
            </a:r>
            <a:endParaRPr/>
          </a:p>
        </p:txBody>
      </p:sp>
      <p:pic>
        <p:nvPicPr>
          <p:cNvPr id="110" name="Google Shape;110;p1"/>
          <p:cNvPicPr preferRelativeResize="0"/>
          <p:nvPr/>
        </p:nvPicPr>
        <p:blipFill rotWithShape="1">
          <a:blip r:embed="rId3">
            <a:alphaModFix/>
          </a:blip>
          <a:srcRect b="0" l="0" r="0" t="0"/>
          <a:stretch/>
        </p:blipFill>
        <p:spPr>
          <a:xfrm>
            <a:off x="4752000" y="925525"/>
            <a:ext cx="3903476" cy="3292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0"/>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BPMN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1"/>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19" name="Google Shape;219;p11"/>
          <p:cNvSpPr txBox="1"/>
          <p:nvPr/>
        </p:nvSpPr>
        <p:spPr>
          <a:xfrm>
            <a:off x="541775" y="1260000"/>
            <a:ext cx="7426567"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BPMN – </a:t>
            </a:r>
            <a:r>
              <a:rPr b="1" i="0" lang="ru-RU" sz="1200" u="none" cap="none" strike="noStrike">
                <a:solidFill>
                  <a:srgbClr val="1D1D1B"/>
                </a:solidFill>
                <a:latin typeface="IBM Plex Sans"/>
                <a:ea typeface="IBM Plex Sans"/>
                <a:cs typeface="IBM Plex Sans"/>
                <a:sym typeface="IBM Plex Sans"/>
              </a:rPr>
              <a:t>Business Process Modeling Notation </a:t>
            </a:r>
            <a:r>
              <a:rPr b="0" i="0" lang="ru-RU" sz="1200" u="none" cap="none" strike="noStrike">
                <a:solidFill>
                  <a:srgbClr val="1D1D1B"/>
                </a:solidFill>
                <a:latin typeface="IBM Plex Sans"/>
                <a:ea typeface="IBM Plex Sans"/>
                <a:cs typeface="IBM Plex Sans"/>
                <a:sym typeface="IBM Plex Sans"/>
              </a:rPr>
              <a:t>– индустриальный стандарт визуального описания исполняемых моделей процессов, ориентированных на интерактивное взаимодействие с участниками. </a:t>
            </a:r>
            <a:endParaRPr/>
          </a:p>
        </p:txBody>
      </p:sp>
      <p:sp>
        <p:nvSpPr>
          <p:cNvPr id="220" name="Google Shape;220;p11"/>
          <p:cNvSpPr txBox="1"/>
          <p:nvPr/>
        </p:nvSpPr>
        <p:spPr>
          <a:xfrm>
            <a:off x="694175" y="2333022"/>
            <a:ext cx="66303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Для чего используется</a:t>
            </a:r>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IBM Plex Sans SemiBold"/>
              <a:ea typeface="IBM Plex Sans SemiBold"/>
              <a:cs typeface="IBM Plex Sans SemiBold"/>
              <a:sym typeface="IBM Plex Sans SemiBold"/>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Нотация BPMN предназначена для описания: </a:t>
            </a:r>
            <a:endParaRPr/>
          </a:p>
          <a:p>
            <a:pPr indent="-171450" lvl="0" marL="171450" marR="0" rtl="0" algn="l">
              <a:lnSpc>
                <a:spcPct val="100000"/>
              </a:lnSpc>
              <a:spcBef>
                <a:spcPts val="0"/>
              </a:spcBef>
              <a:spcAft>
                <a:spcPts val="0"/>
              </a:spcAft>
              <a:buClr>
                <a:schemeClr val="accent2"/>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Последовательности исполнения работ/ операций, образующих бизнес-процесс</a:t>
            </a:r>
            <a:endParaRPr/>
          </a:p>
          <a:p>
            <a:pPr indent="-171450" lvl="0" marL="171450" marR="0" rtl="0" algn="l">
              <a:lnSpc>
                <a:spcPct val="100000"/>
              </a:lnSpc>
              <a:spcBef>
                <a:spcPts val="0"/>
              </a:spcBef>
              <a:spcAft>
                <a:spcPts val="0"/>
              </a:spcAft>
              <a:buClr>
                <a:schemeClr val="accent2"/>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Потоков данных между операциями процесса</a:t>
            </a:r>
            <a:endParaRPr/>
          </a:p>
          <a:p>
            <a:pPr indent="-171450" lvl="0" marL="171450" marR="0" rtl="0" algn="l">
              <a:lnSpc>
                <a:spcPct val="100000"/>
              </a:lnSpc>
              <a:spcBef>
                <a:spcPts val="0"/>
              </a:spcBef>
              <a:spcAft>
                <a:spcPts val="0"/>
              </a:spcAft>
              <a:buClr>
                <a:schemeClr val="accent2"/>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Потоков сообщений между процессами</a:t>
            </a:r>
            <a:endParaRPr/>
          </a:p>
          <a:p>
            <a:pPr indent="-209550" lvl="0" marL="285750" marR="0" rtl="0" algn="l">
              <a:lnSpc>
                <a:spcPct val="100000"/>
              </a:lnSpc>
              <a:spcBef>
                <a:spcPts val="0"/>
              </a:spcBef>
              <a:spcAft>
                <a:spcPts val="0"/>
              </a:spcAft>
              <a:buClr>
                <a:schemeClr val="accent2"/>
              </a:buClr>
              <a:buSzPts val="1200"/>
              <a:buFont typeface="Arial"/>
              <a:buNone/>
            </a:pPr>
            <a:r>
              <a:t/>
            </a: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2"/>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pic>
        <p:nvPicPr>
          <p:cNvPr id="226" name="Google Shape;226;p12"/>
          <p:cNvPicPr preferRelativeResize="0"/>
          <p:nvPr/>
        </p:nvPicPr>
        <p:blipFill rotWithShape="1">
          <a:blip r:embed="rId3">
            <a:alphaModFix/>
          </a:blip>
          <a:srcRect b="0" l="0" r="0" t="0"/>
          <a:stretch/>
        </p:blipFill>
        <p:spPr>
          <a:xfrm>
            <a:off x="1751174" y="1493226"/>
            <a:ext cx="5641651" cy="3309885"/>
          </a:xfrm>
          <a:prstGeom prst="rect">
            <a:avLst/>
          </a:prstGeom>
          <a:noFill/>
          <a:ln>
            <a:noFill/>
          </a:ln>
        </p:spPr>
      </p:pic>
      <p:sp>
        <p:nvSpPr>
          <p:cNvPr id="227" name="Google Shape;227;p12"/>
          <p:cNvSpPr txBox="1"/>
          <p:nvPr/>
        </p:nvSpPr>
        <p:spPr>
          <a:xfrm>
            <a:off x="541775" y="1171800"/>
            <a:ext cx="4572000" cy="738664"/>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Процесс «Выбор субподрядчика»</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3"/>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Базовые объекты 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33" name="Google Shape;233;p13"/>
          <p:cNvSpPr txBox="1"/>
          <p:nvPr/>
        </p:nvSpPr>
        <p:spPr>
          <a:xfrm>
            <a:off x="541775" y="1260000"/>
            <a:ext cx="7426567" cy="1492316"/>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Все объекты нотации можно выделить в 4 категории:</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Элементы потока (Flow Objects)</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Соединяющие элементы (Connecting Objects)</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Зоны ответственности (Swimlanes)</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Артефакты (Artefacts) </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4"/>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Элементы потока (Flow Objects)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5"/>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Элементы потока (Flow Objects)</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44" name="Google Shape;244;p15"/>
          <p:cNvSpPr/>
          <p:nvPr/>
        </p:nvSpPr>
        <p:spPr>
          <a:xfrm>
            <a:off x="541775" y="2815916"/>
            <a:ext cx="476937" cy="476937"/>
          </a:xfrm>
          <a:prstGeom prst="ellipse">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45" name="Google Shape;245;p15"/>
          <p:cNvGrpSpPr/>
          <p:nvPr/>
        </p:nvGrpSpPr>
        <p:grpSpPr>
          <a:xfrm>
            <a:off x="541775" y="3407260"/>
            <a:ext cx="476937" cy="476937"/>
            <a:chOff x="690849" y="3787356"/>
            <a:chExt cx="476937" cy="476937"/>
          </a:xfrm>
        </p:grpSpPr>
        <p:sp>
          <p:nvSpPr>
            <p:cNvPr id="246" name="Google Shape;246;p15"/>
            <p:cNvSpPr/>
            <p:nvPr/>
          </p:nvSpPr>
          <p:spPr>
            <a:xfrm>
              <a:off x="690849" y="3787356"/>
              <a:ext cx="476937" cy="476937"/>
            </a:xfrm>
            <a:prstGeom prst="ellipse">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7" name="Google Shape;247;p15"/>
            <p:cNvSpPr/>
            <p:nvPr/>
          </p:nvSpPr>
          <p:spPr>
            <a:xfrm>
              <a:off x="740423" y="3836930"/>
              <a:ext cx="377788" cy="377788"/>
            </a:xfrm>
            <a:prstGeom prst="ellipse">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48" name="Google Shape;248;p15"/>
          <p:cNvSpPr/>
          <p:nvPr/>
        </p:nvSpPr>
        <p:spPr>
          <a:xfrm>
            <a:off x="541775" y="3998604"/>
            <a:ext cx="476937" cy="476937"/>
          </a:xfrm>
          <a:prstGeom prst="ellipse">
            <a:avLst/>
          </a:prstGeom>
          <a:noFill/>
          <a:ln cap="flat" cmpd="sng" w="571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9" name="Google Shape;249;p15"/>
          <p:cNvSpPr txBox="1"/>
          <p:nvPr/>
        </p:nvSpPr>
        <p:spPr>
          <a:xfrm>
            <a:off x="1233200" y="2839142"/>
            <a:ext cx="2492133" cy="430487"/>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Начальное событие (инициирующее бизнес-процесс)</a:t>
            </a:r>
            <a:endParaRPr/>
          </a:p>
        </p:txBody>
      </p:sp>
      <p:sp>
        <p:nvSpPr>
          <p:cNvPr id="250" name="Google Shape;250;p15"/>
          <p:cNvSpPr txBox="1"/>
          <p:nvPr/>
        </p:nvSpPr>
        <p:spPr>
          <a:xfrm>
            <a:off x="1233200" y="3536669"/>
            <a:ext cx="2203376" cy="21812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Промежуточное событие</a:t>
            </a:r>
            <a:endParaRPr/>
          </a:p>
        </p:txBody>
      </p:sp>
      <p:sp>
        <p:nvSpPr>
          <p:cNvPr id="251" name="Google Shape;251;p15"/>
          <p:cNvSpPr txBox="1"/>
          <p:nvPr/>
        </p:nvSpPr>
        <p:spPr>
          <a:xfrm>
            <a:off x="1233200" y="3915645"/>
            <a:ext cx="2203376"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Конечное событие (завершающее бизнес-процесс)</a:t>
            </a:r>
            <a:endParaRPr/>
          </a:p>
        </p:txBody>
      </p:sp>
      <p:sp>
        <p:nvSpPr>
          <p:cNvPr id="252" name="Google Shape;252;p15"/>
          <p:cNvSpPr txBox="1"/>
          <p:nvPr/>
        </p:nvSpPr>
        <p:spPr>
          <a:xfrm>
            <a:off x="541775" y="1260000"/>
            <a:ext cx="7426567" cy="1067585"/>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События (Events)</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Факт (ситуация, набор условий или обстоятельств), который дает начало процессу или оказывает непосредственное влияние на дальнейшее развитие операций процесса. События инициируют действия или являются их результатами. События отражают конкретную точку во времени и не являются продолжительными в отличие от действий / функций. </a:t>
            </a:r>
            <a:endParaRPr/>
          </a:p>
        </p:txBody>
      </p:sp>
      <p:pic>
        <p:nvPicPr>
          <p:cNvPr id="253" name="Google Shape;253;p15"/>
          <p:cNvPicPr preferRelativeResize="0"/>
          <p:nvPr/>
        </p:nvPicPr>
        <p:blipFill rotWithShape="1">
          <a:blip r:embed="rId3">
            <a:alphaModFix/>
          </a:blip>
          <a:srcRect b="0" l="0" r="0" t="0"/>
          <a:stretch/>
        </p:blipFill>
        <p:spPr>
          <a:xfrm>
            <a:off x="4572000" y="3516322"/>
            <a:ext cx="3713287" cy="47693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6"/>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Элементы потока (Flow Objects)</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59" name="Google Shape;259;p16"/>
          <p:cNvSpPr txBox="1"/>
          <p:nvPr/>
        </p:nvSpPr>
        <p:spPr>
          <a:xfrm>
            <a:off x="541775" y="1260000"/>
            <a:ext cx="7426567"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Действия (Activities)</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Действие/операция/задача или набор действий, выполняемых исполнителем в ходе процесса.</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Могут быть декомпозированы в рамках процесса.</a:t>
            </a:r>
            <a:endParaRPr/>
          </a:p>
        </p:txBody>
      </p:sp>
      <p:pic>
        <p:nvPicPr>
          <p:cNvPr id="260" name="Google Shape;260;p16"/>
          <p:cNvPicPr preferRelativeResize="0"/>
          <p:nvPr/>
        </p:nvPicPr>
        <p:blipFill rotWithShape="1">
          <a:blip r:embed="rId3">
            <a:alphaModFix/>
          </a:blip>
          <a:srcRect b="0" l="0" r="0" t="0"/>
          <a:stretch/>
        </p:blipFill>
        <p:spPr>
          <a:xfrm>
            <a:off x="5197567" y="1843541"/>
            <a:ext cx="1649611" cy="1239538"/>
          </a:xfrm>
          <a:prstGeom prst="rect">
            <a:avLst/>
          </a:prstGeom>
          <a:noFill/>
          <a:ln>
            <a:noFill/>
          </a:ln>
        </p:spPr>
      </p:pic>
      <p:pic>
        <p:nvPicPr>
          <p:cNvPr id="261" name="Google Shape;261;p16"/>
          <p:cNvPicPr preferRelativeResize="0"/>
          <p:nvPr/>
        </p:nvPicPr>
        <p:blipFill rotWithShape="1">
          <a:blip r:embed="rId4">
            <a:alphaModFix/>
          </a:blip>
          <a:srcRect b="0" l="0" r="0" t="0"/>
          <a:stretch/>
        </p:blipFill>
        <p:spPr>
          <a:xfrm>
            <a:off x="5197567" y="2867725"/>
            <a:ext cx="1673197" cy="1257261"/>
          </a:xfrm>
          <a:prstGeom prst="rect">
            <a:avLst/>
          </a:prstGeom>
          <a:noFill/>
          <a:ln>
            <a:noFill/>
          </a:ln>
        </p:spPr>
      </p:pic>
      <p:sp>
        <p:nvSpPr>
          <p:cNvPr id="262" name="Google Shape;262;p16"/>
          <p:cNvSpPr/>
          <p:nvPr/>
        </p:nvSpPr>
        <p:spPr>
          <a:xfrm>
            <a:off x="541775" y="2147741"/>
            <a:ext cx="1148729" cy="774288"/>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63" name="Google Shape;263;p16"/>
          <p:cNvGrpSpPr/>
          <p:nvPr/>
        </p:nvGrpSpPr>
        <p:grpSpPr>
          <a:xfrm>
            <a:off x="541775" y="3109212"/>
            <a:ext cx="1148729" cy="774288"/>
            <a:chOff x="4535737" y="3798131"/>
            <a:chExt cx="1148729" cy="774288"/>
          </a:xfrm>
        </p:grpSpPr>
        <p:sp>
          <p:nvSpPr>
            <p:cNvPr id="264" name="Google Shape;264;p16"/>
            <p:cNvSpPr/>
            <p:nvPr/>
          </p:nvSpPr>
          <p:spPr>
            <a:xfrm>
              <a:off x="4535737" y="3798131"/>
              <a:ext cx="1148729" cy="774288"/>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65" name="Google Shape;265;p16"/>
            <p:cNvGrpSpPr/>
            <p:nvPr/>
          </p:nvGrpSpPr>
          <p:grpSpPr>
            <a:xfrm>
              <a:off x="4984171" y="4229806"/>
              <a:ext cx="251860" cy="274425"/>
              <a:chOff x="6819441" y="3934381"/>
              <a:chExt cx="324000" cy="324000"/>
            </a:xfrm>
          </p:grpSpPr>
          <p:sp>
            <p:nvSpPr>
              <p:cNvPr id="266" name="Google Shape;266;p16"/>
              <p:cNvSpPr/>
              <p:nvPr/>
            </p:nvSpPr>
            <p:spPr>
              <a:xfrm>
                <a:off x="6819441" y="3934381"/>
                <a:ext cx="324000" cy="324000"/>
              </a:xfrm>
              <a:prstGeom prst="rect">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7" name="Google Shape;267;p16"/>
              <p:cNvSpPr/>
              <p:nvPr/>
            </p:nvSpPr>
            <p:spPr>
              <a:xfrm>
                <a:off x="6891577" y="4006574"/>
                <a:ext cx="208265" cy="189332"/>
              </a:xfrm>
              <a:prstGeom prst="plus">
                <a:avLst>
                  <a:gd fmla="val 44116" name="adj"/>
                </a:avLst>
              </a:prstGeom>
              <a:solidFill>
                <a:schemeClr val="dk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sp>
        <p:nvSpPr>
          <p:cNvPr id="268" name="Google Shape;268;p16"/>
          <p:cNvSpPr txBox="1"/>
          <p:nvPr/>
        </p:nvSpPr>
        <p:spPr>
          <a:xfrm>
            <a:off x="1815536" y="2156398"/>
            <a:ext cx="2627255"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Задача (простое действие/ операция, не имеющая декомпозицию в рамках процесса)</a:t>
            </a:r>
            <a:endParaRPr/>
          </a:p>
        </p:txBody>
      </p:sp>
      <p:sp>
        <p:nvSpPr>
          <p:cNvPr id="269" name="Google Shape;269;p16"/>
          <p:cNvSpPr txBox="1"/>
          <p:nvPr/>
        </p:nvSpPr>
        <p:spPr>
          <a:xfrm>
            <a:off x="1815536" y="3083079"/>
            <a:ext cx="3239402" cy="85521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Подпроцесс (</a:t>
            </a:r>
            <a:r>
              <a:rPr b="0" i="0" lang="ru-RU" sz="1200" u="none" cap="none" strike="noStrike">
                <a:solidFill>
                  <a:srgbClr val="000000"/>
                </a:solidFill>
                <a:latin typeface="IBM Plex Sans"/>
                <a:ea typeface="IBM Plex Sans"/>
                <a:cs typeface="IBM Plex Sans"/>
                <a:sym typeface="IBM Plex Sans"/>
              </a:rPr>
              <a:t>декомпозированный процесс, включенный в состав рассматриваемого процесса, который описан более подробно на своей диаграмме</a:t>
            </a:r>
            <a:r>
              <a:rPr b="0" i="0" lang="ru-RU" sz="1200" u="none" cap="none" strike="noStrike">
                <a:solidFill>
                  <a:srgbClr val="1D1D1B"/>
                </a:solidFill>
                <a:latin typeface="IBM Plex Sans"/>
                <a:ea typeface="IBM Plex Sans"/>
                <a:cs typeface="IBM Plex Sans"/>
                <a:sym typeface="IBM Plex Sans"/>
              </a:rPr>
              <a:t>)</a:t>
            </a:r>
            <a:endParaRPr/>
          </a:p>
        </p:txBody>
      </p:sp>
      <p:sp>
        <p:nvSpPr>
          <p:cNvPr id="270" name="Google Shape;270;p16"/>
          <p:cNvSpPr txBox="1"/>
          <p:nvPr/>
        </p:nvSpPr>
        <p:spPr>
          <a:xfrm>
            <a:off x="482938" y="4070683"/>
            <a:ext cx="4572000"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200" u="none" cap="none" strike="noStrike">
                <a:solidFill>
                  <a:srgbClr val="7F7F7F"/>
                </a:solidFill>
                <a:latin typeface="IBM Plex Sans"/>
                <a:ea typeface="IBM Plex Sans"/>
                <a:cs typeface="IBM Plex Sans"/>
                <a:sym typeface="IBM Plex Sans"/>
              </a:rPr>
              <a:t>На диаграмме подпроцесс обозначается блоком со знаком "плюс" в центре нижней части фигуры.</a:t>
            </a:r>
            <a:endParaRPr b="0" i="0" sz="1200" u="none" cap="none" strike="noStrike">
              <a:solidFill>
                <a:srgbClr val="7F7F7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7"/>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Элементы потока (Flow Objects)</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76" name="Google Shape;276;p17"/>
          <p:cNvSpPr txBox="1"/>
          <p:nvPr/>
        </p:nvSpPr>
        <p:spPr>
          <a:xfrm>
            <a:off x="541775" y="1260000"/>
            <a:ext cx="7426567" cy="85521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Шлюзы (Gateways)</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Используется для обозначения слияния и/или ветвления потока событий и действий. Отражаются на диаграмме в случае, если процесс имеет несколько альтернативных сценариев. Выбор логического оператора также может зависеть от события.</a:t>
            </a:r>
            <a:endParaRPr/>
          </a:p>
        </p:txBody>
      </p:sp>
      <p:pic>
        <p:nvPicPr>
          <p:cNvPr id="277" name="Google Shape;277;p17"/>
          <p:cNvPicPr preferRelativeResize="0"/>
          <p:nvPr/>
        </p:nvPicPr>
        <p:blipFill rotWithShape="1">
          <a:blip r:embed="rId3">
            <a:alphaModFix/>
          </a:blip>
          <a:srcRect b="0" l="0" r="0" t="0"/>
          <a:stretch/>
        </p:blipFill>
        <p:spPr>
          <a:xfrm>
            <a:off x="5283786" y="2115219"/>
            <a:ext cx="1921243" cy="1138177"/>
          </a:xfrm>
          <a:prstGeom prst="rect">
            <a:avLst/>
          </a:prstGeom>
          <a:noFill/>
          <a:ln>
            <a:noFill/>
          </a:ln>
        </p:spPr>
      </p:pic>
      <p:pic>
        <p:nvPicPr>
          <p:cNvPr id="278" name="Google Shape;278;p17"/>
          <p:cNvPicPr preferRelativeResize="0"/>
          <p:nvPr/>
        </p:nvPicPr>
        <p:blipFill rotWithShape="1">
          <a:blip r:embed="rId4">
            <a:alphaModFix/>
          </a:blip>
          <a:srcRect b="0" l="0" r="0" t="0"/>
          <a:stretch/>
        </p:blipFill>
        <p:spPr>
          <a:xfrm>
            <a:off x="4800600" y="3383988"/>
            <a:ext cx="2404429" cy="1606751"/>
          </a:xfrm>
          <a:prstGeom prst="rect">
            <a:avLst/>
          </a:prstGeom>
          <a:noFill/>
          <a:ln>
            <a:noFill/>
          </a:ln>
        </p:spPr>
      </p:pic>
      <p:pic>
        <p:nvPicPr>
          <p:cNvPr descr="Gateway Exclusive Marker" id="279" name="Google Shape;279;p17"/>
          <p:cNvPicPr preferRelativeResize="0"/>
          <p:nvPr/>
        </p:nvPicPr>
        <p:blipFill rotWithShape="1">
          <a:blip r:embed="rId5">
            <a:alphaModFix/>
          </a:blip>
          <a:srcRect b="0" l="0" r="0" t="0"/>
          <a:stretch/>
        </p:blipFill>
        <p:spPr>
          <a:xfrm>
            <a:off x="1078348" y="2342512"/>
            <a:ext cx="579855" cy="579855"/>
          </a:xfrm>
          <a:prstGeom prst="rect">
            <a:avLst/>
          </a:prstGeom>
          <a:noFill/>
          <a:ln>
            <a:noFill/>
          </a:ln>
        </p:spPr>
      </p:pic>
      <p:pic>
        <p:nvPicPr>
          <p:cNvPr descr="Gateway Parallel" id="280" name="Google Shape;280;p17"/>
          <p:cNvPicPr preferRelativeResize="0"/>
          <p:nvPr/>
        </p:nvPicPr>
        <p:blipFill rotWithShape="1">
          <a:blip r:embed="rId6">
            <a:alphaModFix/>
          </a:blip>
          <a:srcRect b="0" l="0" r="0" t="0"/>
          <a:stretch/>
        </p:blipFill>
        <p:spPr>
          <a:xfrm>
            <a:off x="410529" y="3000745"/>
            <a:ext cx="579855" cy="579855"/>
          </a:xfrm>
          <a:prstGeom prst="rect">
            <a:avLst/>
          </a:prstGeom>
          <a:noFill/>
          <a:ln>
            <a:noFill/>
          </a:ln>
        </p:spPr>
      </p:pic>
      <p:pic>
        <p:nvPicPr>
          <p:cNvPr descr="Gateway" id="281" name="Google Shape;281;p17"/>
          <p:cNvPicPr preferRelativeResize="0"/>
          <p:nvPr/>
        </p:nvPicPr>
        <p:blipFill rotWithShape="1">
          <a:blip r:embed="rId7">
            <a:alphaModFix/>
          </a:blip>
          <a:srcRect b="0" l="0" r="0" t="0"/>
          <a:stretch/>
        </p:blipFill>
        <p:spPr>
          <a:xfrm>
            <a:off x="410529" y="2342512"/>
            <a:ext cx="579855" cy="579855"/>
          </a:xfrm>
          <a:prstGeom prst="rect">
            <a:avLst/>
          </a:prstGeom>
          <a:noFill/>
          <a:ln>
            <a:noFill/>
          </a:ln>
        </p:spPr>
      </p:pic>
      <p:pic>
        <p:nvPicPr>
          <p:cNvPr descr="Gateway Event Based" id="282" name="Google Shape;282;p17"/>
          <p:cNvPicPr preferRelativeResize="0"/>
          <p:nvPr/>
        </p:nvPicPr>
        <p:blipFill rotWithShape="1">
          <a:blip r:embed="rId8">
            <a:alphaModFix/>
          </a:blip>
          <a:srcRect b="0" l="0" r="0" t="0"/>
          <a:stretch/>
        </p:blipFill>
        <p:spPr>
          <a:xfrm>
            <a:off x="410528" y="4282312"/>
            <a:ext cx="579855" cy="579855"/>
          </a:xfrm>
          <a:prstGeom prst="rect">
            <a:avLst/>
          </a:prstGeom>
          <a:noFill/>
          <a:ln>
            <a:noFill/>
          </a:ln>
        </p:spPr>
      </p:pic>
      <p:pic>
        <p:nvPicPr>
          <p:cNvPr descr="Gateway Inclusive" id="283" name="Google Shape;283;p17"/>
          <p:cNvPicPr preferRelativeResize="0"/>
          <p:nvPr/>
        </p:nvPicPr>
        <p:blipFill rotWithShape="1">
          <a:blip r:embed="rId9">
            <a:alphaModFix/>
          </a:blip>
          <a:srcRect b="0" l="0" r="0" t="0"/>
          <a:stretch/>
        </p:blipFill>
        <p:spPr>
          <a:xfrm>
            <a:off x="410529" y="3658978"/>
            <a:ext cx="579855" cy="579855"/>
          </a:xfrm>
          <a:prstGeom prst="rect">
            <a:avLst/>
          </a:prstGeom>
          <a:noFill/>
          <a:ln>
            <a:noFill/>
          </a:ln>
        </p:spPr>
      </p:pic>
      <p:sp>
        <p:nvSpPr>
          <p:cNvPr id="284" name="Google Shape;284;p17"/>
          <p:cNvSpPr txBox="1"/>
          <p:nvPr/>
        </p:nvSpPr>
        <p:spPr>
          <a:xfrm>
            <a:off x="1746167" y="2523378"/>
            <a:ext cx="2533621" cy="21812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Оператор исключающего ИЛИ</a:t>
            </a:r>
            <a:endParaRPr/>
          </a:p>
        </p:txBody>
      </p:sp>
      <p:sp>
        <p:nvSpPr>
          <p:cNvPr id="285" name="Google Shape;285;p17"/>
          <p:cNvSpPr txBox="1"/>
          <p:nvPr/>
        </p:nvSpPr>
        <p:spPr>
          <a:xfrm>
            <a:off x="1099276" y="3181611"/>
            <a:ext cx="1927158" cy="21812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Оператор И</a:t>
            </a:r>
            <a:endParaRPr/>
          </a:p>
        </p:txBody>
      </p:sp>
      <p:sp>
        <p:nvSpPr>
          <p:cNvPr id="286" name="Google Shape;286;p17"/>
          <p:cNvSpPr txBox="1"/>
          <p:nvPr/>
        </p:nvSpPr>
        <p:spPr>
          <a:xfrm>
            <a:off x="1078348" y="3807891"/>
            <a:ext cx="2951984" cy="21812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Оператор не исключающего ИЛИ</a:t>
            </a:r>
            <a:endParaRPr/>
          </a:p>
        </p:txBody>
      </p:sp>
      <p:sp>
        <p:nvSpPr>
          <p:cNvPr id="287" name="Google Shape;287;p17"/>
          <p:cNvSpPr txBox="1"/>
          <p:nvPr/>
        </p:nvSpPr>
        <p:spPr>
          <a:xfrm>
            <a:off x="1078348" y="4356995"/>
            <a:ext cx="2830198" cy="430487"/>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Оператор исключающего ИЛИ, основанный на событии</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8"/>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События</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9"/>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События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98" name="Google Shape;298;p19"/>
          <p:cNvSpPr txBox="1"/>
          <p:nvPr/>
        </p:nvSpPr>
        <p:spPr>
          <a:xfrm>
            <a:off x="541775" y="1260000"/>
            <a:ext cx="7426567" cy="3615975"/>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События (Events)</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состояние, которое является существенным для целей управления бизнесом и оказывает влияние или контролирует дальнейшее развитие одного или более бизнес-процессов.</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При выполнении процесса могут происходить различные события, оказывающие влияние на ход процесса: старт процесса, его завершение, смена статуса документа, получение сообщения и многое другое. Но событие – элемент необязательный, поэтому на диаграмме процесса в нотации BPMN его может и не быть.</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Если же события возникают при выполнении процесса, то они разделяются на 2 категории:</a:t>
            </a:r>
            <a:endParaRPr/>
          </a:p>
          <a:p>
            <a:pPr indent="-228600" lvl="0" marL="228600" marR="0" rtl="0" algn="l">
              <a:lnSpc>
                <a:spcPct val="115000"/>
              </a:lnSpc>
              <a:spcBef>
                <a:spcPts val="0"/>
              </a:spcBef>
              <a:spcAft>
                <a:spcPts val="0"/>
              </a:spcAft>
              <a:buClr>
                <a:srgbClr val="000000"/>
              </a:buClr>
              <a:buSzPts val="1200"/>
              <a:buFont typeface="Arial"/>
              <a:buAutoNum type="arabicPeriod"/>
            </a:pPr>
            <a:r>
              <a:rPr b="1" i="0" lang="ru-RU" sz="1200" u="none" cap="none" strike="noStrike">
                <a:solidFill>
                  <a:srgbClr val="1D1D1B"/>
                </a:solidFill>
                <a:latin typeface="IBM Plex Sans"/>
                <a:ea typeface="IBM Plex Sans"/>
                <a:cs typeface="IBM Plex Sans"/>
                <a:sym typeface="IBM Plex Sans"/>
              </a:rPr>
              <a:t>возникающие из-за какой-то причины</a:t>
            </a:r>
            <a:endParaRPr/>
          </a:p>
          <a:p>
            <a:pPr indent="-228600" lvl="0" marL="228600" marR="0" rtl="0" algn="l">
              <a:lnSpc>
                <a:spcPct val="115000"/>
              </a:lnSpc>
              <a:spcBef>
                <a:spcPts val="0"/>
              </a:spcBef>
              <a:spcAft>
                <a:spcPts val="0"/>
              </a:spcAft>
              <a:buClr>
                <a:srgbClr val="000000"/>
              </a:buClr>
              <a:buSzPts val="1200"/>
              <a:buFont typeface="Arial"/>
              <a:buAutoNum type="arabicPeriod"/>
            </a:pPr>
            <a:r>
              <a:rPr b="1" i="0" lang="ru-RU" sz="1200" u="none" cap="none" strike="noStrike">
                <a:solidFill>
                  <a:srgbClr val="1D1D1B"/>
                </a:solidFill>
                <a:latin typeface="IBM Plex Sans"/>
                <a:ea typeface="IBM Plex Sans"/>
                <a:cs typeface="IBM Plex Sans"/>
                <a:sym typeface="IBM Plex Sans"/>
              </a:rPr>
              <a:t>и инициирующие какой-то результат.</a:t>
            </a:r>
            <a:endParaRPr/>
          </a:p>
          <a:p>
            <a:pPr indent="-133350" lvl="0" marL="228600" marR="0" rtl="0" algn="l">
              <a:lnSpc>
                <a:spcPct val="115000"/>
              </a:lnSpc>
              <a:spcBef>
                <a:spcPts val="0"/>
              </a:spcBef>
              <a:spcAft>
                <a:spcPts val="0"/>
              </a:spcAft>
              <a:buClr>
                <a:srgbClr val="000000"/>
              </a:buClr>
              <a:buSzPts val="1500"/>
              <a:buFont typeface="Arial"/>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И причина возникновения события, и результат, который инициирует событие, называются триггером. </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descr="Изображение выглядит как небо, внешний, вода, человек&#10;&#10;Автоматически созданное описание" id="115" name="Google Shape;115;p2"/>
          <p:cNvPicPr preferRelativeResize="0"/>
          <p:nvPr/>
        </p:nvPicPr>
        <p:blipFill rotWithShape="1">
          <a:blip r:embed="rId3">
            <a:alphaModFix/>
          </a:blip>
          <a:srcRect b="0" l="12209" r="4528" t="0"/>
          <a:stretch/>
        </p:blipFill>
        <p:spPr>
          <a:xfrm>
            <a:off x="540001" y="720000"/>
            <a:ext cx="2659800" cy="3973211"/>
          </a:xfrm>
          <a:prstGeom prst="roundRect">
            <a:avLst>
              <a:gd fmla="val 16667" name="adj"/>
            </a:avLst>
          </a:prstGeom>
          <a:noFill/>
          <a:ln>
            <a:noFill/>
          </a:ln>
        </p:spPr>
      </p:pic>
      <p:sp>
        <p:nvSpPr>
          <p:cNvPr id="116" name="Google Shape;116;p2"/>
          <p:cNvSpPr txBox="1"/>
          <p:nvPr>
            <p:ph idx="4"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p>
            <a:pPr indent="0" lvl="0" marL="12700" marR="1181100" rtl="0" algn="l">
              <a:lnSpc>
                <a:spcPct val="85000"/>
              </a:lnSpc>
              <a:spcBef>
                <a:spcPts val="0"/>
              </a:spcBef>
              <a:spcAft>
                <a:spcPts val="0"/>
              </a:spcAft>
              <a:buSzPts val="1000"/>
              <a:buNone/>
            </a:pPr>
            <a:r>
              <a:rPr lang="ru-RU"/>
              <a:t>Давайте знакомиться!</a:t>
            </a:r>
            <a:endParaRPr/>
          </a:p>
        </p:txBody>
      </p:sp>
      <p:sp>
        <p:nvSpPr>
          <p:cNvPr id="117" name="Google Shape;117;p2"/>
          <p:cNvSpPr txBox="1"/>
          <p:nvPr>
            <p:ph type="title"/>
          </p:nvPr>
        </p:nvSpPr>
        <p:spPr>
          <a:xfrm>
            <a:off x="3805200" y="720000"/>
            <a:ext cx="4798800" cy="235500"/>
          </a:xfrm>
          <a:prstGeom prst="rect">
            <a:avLst/>
          </a:prstGeom>
          <a:noFill/>
          <a:ln>
            <a:noFill/>
          </a:ln>
        </p:spPr>
        <p:txBody>
          <a:bodyPr anchorCtr="0" anchor="t" bIns="0" lIns="0" spcFirstLastPara="1" rIns="0" wrap="square" tIns="0">
            <a:spAutoFit/>
          </a:bodyPr>
          <a:lstStyle/>
          <a:p>
            <a:pPr indent="0" lvl="0" marL="0" rtl="0" algn="l">
              <a:lnSpc>
                <a:spcPct val="85000"/>
              </a:lnSpc>
              <a:spcBef>
                <a:spcPts val="0"/>
              </a:spcBef>
              <a:spcAft>
                <a:spcPts val="0"/>
              </a:spcAft>
              <a:buSzPts val="2400"/>
              <a:buNone/>
            </a:pPr>
            <a:r>
              <a:rPr lang="ru-RU" sz="1800">
                <a:solidFill>
                  <a:schemeClr val="dk1"/>
                </a:solidFill>
              </a:rPr>
              <a:t>Алина Загидуллина</a:t>
            </a:r>
            <a:endParaRPr sz="1800"/>
          </a:p>
        </p:txBody>
      </p:sp>
      <p:sp>
        <p:nvSpPr>
          <p:cNvPr id="118" name="Google Shape;118;p2"/>
          <p:cNvSpPr txBox="1"/>
          <p:nvPr>
            <p:ph idx="1" type="subTitle"/>
          </p:nvPr>
        </p:nvSpPr>
        <p:spPr>
          <a:xfrm>
            <a:off x="3805200" y="1029150"/>
            <a:ext cx="4798800" cy="212366"/>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SzPts val="1400"/>
              <a:buNone/>
            </a:pPr>
            <a:r>
              <a:rPr lang="ru-RU" sz="1200">
                <a:solidFill>
                  <a:schemeClr val="dk2"/>
                </a:solidFill>
              </a:rPr>
              <a:t>Head of digital products, РЖД-Медицина</a:t>
            </a:r>
            <a:endParaRPr sz="1200">
              <a:solidFill>
                <a:schemeClr val="dk2"/>
              </a:solidFill>
            </a:endParaRPr>
          </a:p>
        </p:txBody>
      </p:sp>
      <p:sp>
        <p:nvSpPr>
          <p:cNvPr id="119" name="Google Shape;119;p2"/>
          <p:cNvSpPr txBox="1"/>
          <p:nvPr>
            <p:ph idx="2" type="subTitle"/>
          </p:nvPr>
        </p:nvSpPr>
        <p:spPr>
          <a:xfrm>
            <a:off x="3805200" y="1440000"/>
            <a:ext cx="4798800" cy="3357842"/>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SzPts val="1400"/>
              <a:buNone/>
            </a:pPr>
            <a:r>
              <a:t/>
            </a:r>
            <a:endParaRPr sz="1200">
              <a:solidFill>
                <a:schemeClr val="dk1"/>
              </a:solidFill>
            </a:endParaRPr>
          </a:p>
          <a:p>
            <a:pPr indent="-306599" lvl="0" marL="374399" rtl="0" algn="l">
              <a:lnSpc>
                <a:spcPct val="115000"/>
              </a:lnSpc>
              <a:spcBef>
                <a:spcPts val="0"/>
              </a:spcBef>
              <a:spcAft>
                <a:spcPts val="0"/>
              </a:spcAft>
              <a:buClr>
                <a:schemeClr val="accent1"/>
              </a:buClr>
              <a:buSzPts val="1200"/>
              <a:buFont typeface="IBM Plex Sans"/>
              <a:buChar char="💥"/>
            </a:pPr>
            <a:r>
              <a:rPr lang="ru-RU" sz="1200">
                <a:solidFill>
                  <a:schemeClr val="dk1"/>
                </a:solidFill>
              </a:rPr>
              <a:t>&gt;4 лет работала в операционном консалтинге в большой четверке (Deloitte, KPMG) с фокусом на проекты по оптимизации бизнес-процессов и разработке программ диджитализации;</a:t>
            </a:r>
            <a:endParaRPr sz="1200">
              <a:solidFill>
                <a:schemeClr val="dk1"/>
              </a:solidFill>
            </a:endParaRPr>
          </a:p>
          <a:p>
            <a:pPr indent="-306599" lvl="0" marL="374399" rtl="0" algn="l">
              <a:lnSpc>
                <a:spcPct val="115000"/>
              </a:lnSpc>
              <a:spcBef>
                <a:spcPts val="1000"/>
              </a:spcBef>
              <a:spcAft>
                <a:spcPts val="0"/>
              </a:spcAft>
              <a:buClr>
                <a:schemeClr val="accent1"/>
              </a:buClr>
              <a:buSzPts val="1200"/>
              <a:buFont typeface="IBM Plex Sans"/>
              <a:buChar char="💥"/>
            </a:pPr>
            <a:r>
              <a:rPr lang="ru-RU" sz="1200">
                <a:solidFill>
                  <a:schemeClr val="dk1"/>
                </a:solidFill>
              </a:rPr>
              <a:t>Делала проекты для различных индустрий, среди которых - ритейл, нефтяная промышленность, телеком, банки и транспорт. </a:t>
            </a:r>
            <a:endParaRPr sz="1200">
              <a:solidFill>
                <a:schemeClr val="dk1"/>
              </a:solidFill>
            </a:endParaRPr>
          </a:p>
          <a:p>
            <a:pPr indent="-306599" lvl="0" marL="374399" marR="241300" rtl="0" algn="l">
              <a:lnSpc>
                <a:spcPct val="115000"/>
              </a:lnSpc>
              <a:spcBef>
                <a:spcPts val="1000"/>
              </a:spcBef>
              <a:spcAft>
                <a:spcPts val="0"/>
              </a:spcAft>
              <a:buClr>
                <a:schemeClr val="accent1"/>
              </a:buClr>
              <a:buSzPts val="1200"/>
              <a:buFont typeface="IBM Plex Sans"/>
              <a:buChar char="💥"/>
            </a:pPr>
            <a:r>
              <a:rPr lang="ru-RU" sz="1200">
                <a:solidFill>
                  <a:schemeClr val="dk1"/>
                </a:solidFill>
              </a:rPr>
              <a:t>Также работала в VK (раньше Mail.ru Group), в отделе аналитики и эффективности, где разрабатывала сценарии развития для таких продуктов как ВКонтакте, GeekBrains, Юла, Delivery Club, Одноклассники и многих других.</a:t>
            </a:r>
            <a:endParaRPr sz="1200">
              <a:solidFill>
                <a:schemeClr val="dk1"/>
              </a:solidFill>
            </a:endParaRPr>
          </a:p>
          <a:p>
            <a:pPr indent="0" lvl="0" marL="0" marR="0" rtl="0" algn="l">
              <a:lnSpc>
                <a:spcPct val="115000"/>
              </a:lnSpc>
              <a:spcBef>
                <a:spcPts val="1000"/>
              </a:spcBef>
              <a:spcAft>
                <a:spcPts val="0"/>
              </a:spcAft>
              <a:buSzPts val="1400"/>
              <a:buNone/>
            </a:pPr>
            <a:r>
              <a:t/>
            </a:r>
            <a:endParaRPr sz="12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0"/>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События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04" name="Google Shape;304;p20"/>
          <p:cNvSpPr txBox="1"/>
          <p:nvPr/>
        </p:nvSpPr>
        <p:spPr>
          <a:xfrm>
            <a:off x="541775" y="1260000"/>
            <a:ext cx="4825355" cy="316969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Триггер</a:t>
            </a:r>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События, обрабатывающие триггер, который привел к их возникновению, называются </a:t>
            </a:r>
            <a:r>
              <a:rPr b="1" i="0" lang="ru-RU" sz="1200" u="none" cap="none" strike="noStrike">
                <a:solidFill>
                  <a:srgbClr val="1D1D1B"/>
                </a:solidFill>
                <a:latin typeface="IBM Plex Sans"/>
                <a:ea typeface="IBM Plex Sans"/>
                <a:cs typeface="IBM Plex Sans"/>
                <a:sym typeface="IBM Plex Sans"/>
              </a:rPr>
              <a:t>обработчиками</a:t>
            </a:r>
            <a:r>
              <a:rPr b="0" i="0" lang="ru-RU" sz="1200" u="none" cap="none" strike="noStrike">
                <a:solidFill>
                  <a:srgbClr val="1D1D1B"/>
                </a:solidFill>
                <a:latin typeface="IBM Plex Sans"/>
                <a:ea typeface="IBM Plex Sans"/>
                <a:cs typeface="IBM Plex Sans"/>
                <a:sym typeface="IBM Plex Sans"/>
              </a:rPr>
              <a:t>. События, которые инициируют триггер (или некий результат), называются </a:t>
            </a:r>
            <a:r>
              <a:rPr b="1" i="0" lang="ru-RU" sz="1200" u="none" cap="none" strike="noStrike">
                <a:solidFill>
                  <a:srgbClr val="1D1D1B"/>
                </a:solidFill>
                <a:latin typeface="IBM Plex Sans"/>
                <a:ea typeface="IBM Plex Sans"/>
                <a:cs typeface="IBM Plex Sans"/>
                <a:sym typeface="IBM Plex Sans"/>
              </a:rPr>
              <a:t>инициаторами (генерируют результат)</a:t>
            </a:r>
            <a:r>
              <a:rPr b="0" i="0" lang="ru-RU" sz="1200" u="none" cap="none" strike="noStrike">
                <a:solidFill>
                  <a:srgbClr val="1D1D1B"/>
                </a:solidFill>
                <a:latin typeface="IBM Plex Sans"/>
                <a:ea typeface="IBM Plex Sans"/>
                <a:cs typeface="IBM Plex Sans"/>
                <a:sym typeface="IBM Plex Sans"/>
              </a:rPr>
              <a:t>.</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 типу триггера события делятся на следующие типы: Неопределенное (без триггера), Сообщение, Таймер, Условие, Сигнал, Множественное, Параллельное множественное, Эскалация, Ошибка, Ссылка, Компенсация, Завершение. Триггер обозначается специальным маркером внутри события.</a:t>
            </a:r>
            <a:endParaRPr/>
          </a:p>
          <a:p>
            <a:pPr indent="0" lvl="0" marL="0" marR="0" rtl="0" algn="l">
              <a:lnSpc>
                <a:spcPct val="100000"/>
              </a:lnSpc>
              <a:spcBef>
                <a:spcPts val="0"/>
              </a:spcBef>
              <a:spcAft>
                <a:spcPts val="0"/>
              </a:spcAft>
              <a:buNone/>
            </a:pPr>
            <a:br>
              <a:rPr b="0" i="0" lang="ru-RU" sz="1600" u="none" cap="none" strike="noStrike">
                <a:solidFill>
                  <a:srgbClr val="000000"/>
                </a:solidFill>
                <a:latin typeface="Arial"/>
                <a:ea typeface="Arial"/>
                <a:cs typeface="Arial"/>
                <a:sym typeface="Arial"/>
              </a:rPr>
            </a:b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descr="BPMN — Википедия" id="305" name="Google Shape;305;p20"/>
          <p:cNvPicPr preferRelativeResize="0"/>
          <p:nvPr/>
        </p:nvPicPr>
        <p:blipFill rotWithShape="1">
          <a:blip r:embed="rId3">
            <a:alphaModFix/>
          </a:blip>
          <a:srcRect b="0" l="0" r="0" t="0"/>
          <a:stretch/>
        </p:blipFill>
        <p:spPr>
          <a:xfrm>
            <a:off x="5844693" y="646043"/>
            <a:ext cx="2330957" cy="421916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1"/>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События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11" name="Google Shape;311;p21"/>
          <p:cNvSpPr txBox="1"/>
          <p:nvPr/>
        </p:nvSpPr>
        <p:spPr>
          <a:xfrm>
            <a:off x="541775" y="1260000"/>
            <a:ext cx="7817034" cy="3262032"/>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Обработчики</a:t>
            </a:r>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События-обработчики — это все стартовые и некоторые промежуточные события. Если встречается событие-обработчик, то процесс ожидает наступления этого события, т. е. ожидает появления причины возникновения этого события. На диаграмме триггер внутри события, являющегося обработчиком, показывается незакрашенным.</a:t>
            </a:r>
            <a:endParaRPr/>
          </a:p>
          <a:p>
            <a:pPr indent="0" lvl="0" marL="0" marR="0" rtl="0" algn="l">
              <a:lnSpc>
                <a:spcPct val="100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Инициаторы</a:t>
            </a:r>
            <a:endParaRPr/>
          </a:p>
          <a:p>
            <a:pPr indent="0" lvl="0" marL="0" marR="0" rtl="0" algn="l">
              <a:lnSpc>
                <a:spcPct val="100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События-инициаторы – это некоторые промежуточные события (включая промежуточное событие с типом "Неопределенное") и все конечные события. Если встречается событие-инициатор, то процесс просто выполняется дальше и ничего не ожидает. На диаграмме триггер внутри события, являющегося инициатором, показывается закрашенным.</a:t>
            </a:r>
            <a:br>
              <a:rPr b="0" i="0" lang="ru-RU" sz="1200" u="none" cap="none" strike="noStrike">
                <a:solidFill>
                  <a:srgbClr val="1D1D1B"/>
                </a:solidFill>
                <a:latin typeface="IBM Plex Sans"/>
                <a:ea typeface="IBM Plex Sans"/>
                <a:cs typeface="IBM Plex Sans"/>
                <a:sym typeface="IBM Plex Sans"/>
              </a:rPr>
            </a:br>
            <a:br>
              <a:rPr b="0" i="0" lang="ru-RU" sz="1600" u="none" cap="none" strike="noStrike">
                <a:solidFill>
                  <a:srgbClr val="000000"/>
                </a:solidFill>
                <a:latin typeface="Arial"/>
                <a:ea typeface="Arial"/>
                <a:cs typeface="Arial"/>
                <a:sym typeface="Arial"/>
              </a:rPr>
            </a:b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2"/>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События</a:t>
            </a:r>
            <a:endParaRPr b="0" i="0" sz="1800" u="none" cap="none" strike="noStrike">
              <a:solidFill>
                <a:schemeClr val="dk1"/>
              </a:solidFill>
              <a:latin typeface="IBM Plex Sans SemiBold"/>
              <a:ea typeface="IBM Plex Sans SemiBold"/>
              <a:cs typeface="IBM Plex Sans SemiBold"/>
              <a:sym typeface="IBM Plex Sans SemiBold"/>
            </a:endParaRPr>
          </a:p>
        </p:txBody>
      </p:sp>
      <p:pic>
        <p:nvPicPr>
          <p:cNvPr id="317" name="Google Shape;317;p22"/>
          <p:cNvPicPr preferRelativeResize="0"/>
          <p:nvPr/>
        </p:nvPicPr>
        <p:blipFill rotWithShape="1">
          <a:blip r:embed="rId3">
            <a:alphaModFix/>
          </a:blip>
          <a:srcRect b="0" l="0" r="0" t="0"/>
          <a:stretch/>
        </p:blipFill>
        <p:spPr>
          <a:xfrm>
            <a:off x="1641337" y="1343274"/>
            <a:ext cx="5861326" cy="753081"/>
          </a:xfrm>
          <a:prstGeom prst="rect">
            <a:avLst/>
          </a:prstGeom>
          <a:noFill/>
          <a:ln>
            <a:noFill/>
          </a:ln>
        </p:spPr>
      </p:pic>
      <p:sp>
        <p:nvSpPr>
          <p:cNvPr id="318" name="Google Shape;318;p22"/>
          <p:cNvSpPr txBox="1"/>
          <p:nvPr/>
        </p:nvSpPr>
        <p:spPr>
          <a:xfrm>
            <a:off x="541775" y="2718818"/>
            <a:ext cx="7426567" cy="1704682"/>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На данном рисунке изображены различные типы событий:</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Событие 1 - стартовое событие с типом триггера "Сообщение";</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Событие 2 - промежуточное событие (обработчик) с типом триггера "Таймер";</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Событие 3 - промежуточное событие (инициатор) с типом триггера "Сигнал";</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Событие 4 - конечное событие с типом триггера "Сообщение".</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3"/>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Упрощенная версия</a:t>
            </a:r>
            <a:endParaRPr b="0" i="0" sz="1800" u="none" cap="none" strike="noStrike">
              <a:solidFill>
                <a:schemeClr val="dk1"/>
              </a:solidFill>
              <a:latin typeface="IBM Plex Sans SemiBold"/>
              <a:ea typeface="IBM Plex Sans SemiBold"/>
              <a:cs typeface="IBM Plex Sans SemiBold"/>
              <a:sym typeface="IBM Plex Sans SemiBold"/>
            </a:endParaRPr>
          </a:p>
        </p:txBody>
      </p:sp>
      <p:pic>
        <p:nvPicPr>
          <p:cNvPr descr="Изображение выглядит как текст&#10;&#10;Автоматически созданное описание" id="324" name="Google Shape;324;p23"/>
          <p:cNvPicPr preferRelativeResize="0"/>
          <p:nvPr/>
        </p:nvPicPr>
        <p:blipFill rotWithShape="1">
          <a:blip r:embed="rId3">
            <a:alphaModFix/>
          </a:blip>
          <a:srcRect b="0" l="0" r="0" t="0"/>
          <a:stretch/>
        </p:blipFill>
        <p:spPr>
          <a:xfrm>
            <a:off x="3863425" y="1340997"/>
            <a:ext cx="4393449" cy="2181363"/>
          </a:xfrm>
          <a:prstGeom prst="rect">
            <a:avLst/>
          </a:prstGeom>
          <a:noFill/>
          <a:ln>
            <a:noFill/>
          </a:ln>
        </p:spPr>
      </p:pic>
      <p:pic>
        <p:nvPicPr>
          <p:cNvPr id="325" name="Google Shape;325;p23"/>
          <p:cNvPicPr preferRelativeResize="0"/>
          <p:nvPr/>
        </p:nvPicPr>
        <p:blipFill rotWithShape="1">
          <a:blip r:embed="rId4">
            <a:alphaModFix/>
          </a:blip>
          <a:srcRect b="0" l="0" r="0" t="0"/>
          <a:stretch/>
        </p:blipFill>
        <p:spPr>
          <a:xfrm>
            <a:off x="541775" y="1340997"/>
            <a:ext cx="3144040" cy="1451899"/>
          </a:xfrm>
          <a:prstGeom prst="rect">
            <a:avLst/>
          </a:prstGeom>
          <a:noFill/>
          <a:ln>
            <a:noFill/>
          </a:ln>
        </p:spPr>
      </p:pic>
      <p:sp>
        <p:nvSpPr>
          <p:cNvPr id="326" name="Google Shape;326;p23"/>
          <p:cNvSpPr txBox="1"/>
          <p:nvPr/>
        </p:nvSpPr>
        <p:spPr>
          <a:xfrm>
            <a:off x="541775" y="4102073"/>
            <a:ext cx="7408856" cy="642853"/>
          </a:xfrm>
          <a:prstGeom prst="rect">
            <a:avLst/>
          </a:prstGeom>
          <a:noFill/>
          <a:ln>
            <a:noFill/>
          </a:ln>
        </p:spPr>
        <p:txBody>
          <a:bodyPr anchorCtr="0" anchor="t" bIns="0" lIns="0" spcFirstLastPara="1" rIns="0" wrap="square" tIns="5700">
            <a:spAutoFit/>
          </a:bodyPr>
          <a:lstStyle/>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По времени наступления (Стартовое, промежуточное, конечное событие)</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По возможности прерывания выполнение действия (непрерывающее, прерывающее событие)</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По типу события (простое, событие-сообщение, событие-таймер)</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4"/>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Шлюзы</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5"/>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Шлюзы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37" name="Google Shape;337;p25"/>
          <p:cNvSpPr txBox="1"/>
          <p:nvPr/>
        </p:nvSpPr>
        <p:spPr>
          <a:xfrm>
            <a:off x="541775" y="1260000"/>
            <a:ext cx="7426567" cy="1704682"/>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Шлюзы (Gateways)</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Шлюз предназначен для указания оператора (логические операторы — это специальные символы, которые изменяют или комбинируют логические значения выбора) в рамках пропуска потока операций (управления) по альтернативным или параллельным ветвям (маршрутам). Тип шлюза задается маркировкой внутри объекта шлюза.</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Выделяют несколько типов шлюзов.</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6"/>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Шлюзы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43" name="Google Shape;343;p26"/>
          <p:cNvSpPr txBox="1"/>
          <p:nvPr/>
        </p:nvSpPr>
        <p:spPr>
          <a:xfrm>
            <a:off x="541775" y="1260000"/>
            <a:ext cx="7426567" cy="127995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1. Эксклюзивный (Exclusive, XOR – исключающее ИЛИ). </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Предназначен для разделения потока операций на несколько альтернативных ветвлений. В ходе исполнения бизнес-процесса может быть выбран только один вариант из предложенных развилок. Условия пропуска (критерии выбора маршрута) по исходящему направлению задается рядом с соответствующей линией в виде логического выражения. </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descr="Gateway Exclusive Marker" id="344" name="Google Shape;344;p26"/>
          <p:cNvPicPr preferRelativeResize="0"/>
          <p:nvPr/>
        </p:nvPicPr>
        <p:blipFill rotWithShape="1">
          <a:blip r:embed="rId3">
            <a:alphaModFix/>
          </a:blip>
          <a:srcRect b="0" l="0" r="0" t="0"/>
          <a:stretch/>
        </p:blipFill>
        <p:spPr>
          <a:xfrm>
            <a:off x="6027020" y="740282"/>
            <a:ext cx="579855" cy="579855"/>
          </a:xfrm>
          <a:prstGeom prst="rect">
            <a:avLst/>
          </a:prstGeom>
          <a:noFill/>
          <a:ln>
            <a:noFill/>
          </a:ln>
        </p:spPr>
      </p:pic>
      <p:pic>
        <p:nvPicPr>
          <p:cNvPr descr="Gateway" id="345" name="Google Shape;345;p26"/>
          <p:cNvPicPr preferRelativeResize="0"/>
          <p:nvPr/>
        </p:nvPicPr>
        <p:blipFill rotWithShape="1">
          <a:blip r:embed="rId4">
            <a:alphaModFix/>
          </a:blip>
          <a:srcRect b="0" l="0" r="0" t="0"/>
          <a:stretch/>
        </p:blipFill>
        <p:spPr>
          <a:xfrm>
            <a:off x="5451706" y="740282"/>
            <a:ext cx="579855" cy="579855"/>
          </a:xfrm>
          <a:prstGeom prst="rect">
            <a:avLst/>
          </a:prstGeom>
          <a:noFill/>
          <a:ln>
            <a:noFill/>
          </a:ln>
        </p:spPr>
      </p:pic>
      <p:pic>
        <p:nvPicPr>
          <p:cNvPr id="346" name="Google Shape;346;p26"/>
          <p:cNvPicPr preferRelativeResize="0"/>
          <p:nvPr/>
        </p:nvPicPr>
        <p:blipFill rotWithShape="1">
          <a:blip r:embed="rId5">
            <a:alphaModFix/>
          </a:blip>
          <a:srcRect b="0" l="0" r="0" t="0"/>
          <a:stretch/>
        </p:blipFill>
        <p:spPr>
          <a:xfrm>
            <a:off x="378610" y="2539951"/>
            <a:ext cx="2243005" cy="1495336"/>
          </a:xfrm>
          <a:prstGeom prst="rect">
            <a:avLst/>
          </a:prstGeom>
          <a:noFill/>
          <a:ln>
            <a:noFill/>
          </a:ln>
        </p:spPr>
      </p:pic>
      <p:sp>
        <p:nvSpPr>
          <p:cNvPr id="347" name="Google Shape;347;p26"/>
          <p:cNvSpPr txBox="1"/>
          <p:nvPr/>
        </p:nvSpPr>
        <p:spPr>
          <a:xfrm>
            <a:off x="2817837" y="2539951"/>
            <a:ext cx="2633869" cy="24622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После выполнения Процесса 1 дальнейшее выполнение процесса может продолжиться только по одному потоку, исходящему из шлюза:</a:t>
            </a:r>
            <a:endParaRPr b="0" i="0" sz="1100" u="none" cap="none" strike="noStrike">
              <a:solidFill>
                <a:srgbClr val="7F7F7F"/>
              </a:solidFill>
              <a:latin typeface="Arial"/>
              <a:ea typeface="Arial"/>
              <a:cs typeface="Arial"/>
              <a:sym typeface="Arial"/>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Условие 1 верно, то выполнится только Процесс 3;</a:t>
            </a:r>
            <a:endParaRPr b="0" i="0" sz="1100" u="none" cap="none" strike="noStrike">
              <a:solidFill>
                <a:srgbClr val="7F7F7F"/>
              </a:solidFill>
              <a:latin typeface="Arial"/>
              <a:ea typeface="Arial"/>
              <a:cs typeface="Arial"/>
              <a:sym typeface="Arial"/>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Условие 2 верно, то выполнится только Процесс 4;</a:t>
            </a:r>
            <a:endParaRPr b="0" i="0" sz="1100" u="none" cap="none" strike="noStrike">
              <a:solidFill>
                <a:srgbClr val="7F7F7F"/>
              </a:solidFill>
              <a:latin typeface="Arial"/>
              <a:ea typeface="Arial"/>
              <a:cs typeface="Arial"/>
              <a:sym typeface="Arial"/>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ни Условие 1, ни Условие 2 не верны, то выполнится только Процесс 2.</a:t>
            </a:r>
            <a:endParaRPr b="0" i="0" sz="1100" u="none" cap="none" strike="noStrike">
              <a:solidFill>
                <a:srgbClr val="7F7F7F"/>
              </a:solidFill>
              <a:latin typeface="Arial"/>
              <a:ea typeface="Arial"/>
              <a:cs typeface="Arial"/>
              <a:sym typeface="Arial"/>
            </a:endParaRPr>
          </a:p>
          <a:p>
            <a:pPr indent="0" lvl="0" marL="0" marR="0" rtl="0" algn="l">
              <a:lnSpc>
                <a:spcPct val="100000"/>
              </a:lnSpc>
              <a:spcBef>
                <a:spcPts val="0"/>
              </a:spcBef>
              <a:spcAft>
                <a:spcPts val="0"/>
              </a:spcAft>
              <a:buNone/>
            </a:pPr>
            <a:br>
              <a:rPr b="0" i="0" lang="ru-RU" sz="1100" u="none" cap="none" strike="noStrike">
                <a:solidFill>
                  <a:srgbClr val="7F7F7F"/>
                </a:solidFill>
                <a:latin typeface="Arial"/>
                <a:ea typeface="Arial"/>
                <a:cs typeface="Arial"/>
                <a:sym typeface="Arial"/>
              </a:rPr>
            </a:br>
            <a:endParaRPr b="0" i="0" sz="1100" u="none" cap="none" strike="noStrike">
              <a:solidFill>
                <a:srgbClr val="7F7F7F"/>
              </a:solidFill>
              <a:latin typeface="Arial"/>
              <a:ea typeface="Arial"/>
              <a:cs typeface="Arial"/>
              <a:sym typeface="Arial"/>
            </a:endParaRPr>
          </a:p>
        </p:txBody>
      </p:sp>
      <p:pic>
        <p:nvPicPr>
          <p:cNvPr id="348" name="Google Shape;348;p26"/>
          <p:cNvPicPr preferRelativeResize="0"/>
          <p:nvPr/>
        </p:nvPicPr>
        <p:blipFill rotWithShape="1">
          <a:blip r:embed="rId6">
            <a:alphaModFix/>
          </a:blip>
          <a:srcRect b="0" l="0" r="0" t="0"/>
          <a:stretch/>
        </p:blipFill>
        <p:spPr>
          <a:xfrm>
            <a:off x="5394816" y="2799237"/>
            <a:ext cx="1844261" cy="1084263"/>
          </a:xfrm>
          <a:prstGeom prst="rect">
            <a:avLst/>
          </a:prstGeom>
          <a:noFill/>
          <a:ln>
            <a:noFill/>
          </a:ln>
        </p:spPr>
      </p:pic>
      <p:sp>
        <p:nvSpPr>
          <p:cNvPr id="349" name="Google Shape;349;p26"/>
          <p:cNvSpPr txBox="1"/>
          <p:nvPr/>
        </p:nvSpPr>
        <p:spPr>
          <a:xfrm>
            <a:off x="7420934" y="2539951"/>
            <a:ext cx="1487259" cy="127727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Процесс 3 будет выполнен дважды: после выполнения Процесса 1 и после выполнения Процесса 2.</a:t>
            </a:r>
            <a:br>
              <a:rPr b="0" i="0" lang="ru-RU" sz="1100" u="none" cap="none" strike="noStrike">
                <a:solidFill>
                  <a:srgbClr val="7F7F7F"/>
                </a:solidFill>
                <a:latin typeface="IBM Plex Sans"/>
                <a:ea typeface="IBM Plex Sans"/>
                <a:cs typeface="IBM Plex Sans"/>
                <a:sym typeface="IBM Plex Sans"/>
              </a:rPr>
            </a:br>
            <a:endParaRPr b="0" i="0" sz="1100" u="none" cap="none" strike="noStrike">
              <a:solidFill>
                <a:srgbClr val="7F7F7F"/>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descr="Gateway Parallel" id="354" name="Google Shape;354;p27"/>
          <p:cNvPicPr preferRelativeResize="0"/>
          <p:nvPr/>
        </p:nvPicPr>
        <p:blipFill rotWithShape="1">
          <a:blip r:embed="rId3">
            <a:alphaModFix/>
          </a:blip>
          <a:srcRect b="0" l="0" r="0" t="0"/>
          <a:stretch/>
        </p:blipFill>
        <p:spPr>
          <a:xfrm>
            <a:off x="5451705" y="740281"/>
            <a:ext cx="579855" cy="579855"/>
          </a:xfrm>
          <a:prstGeom prst="rect">
            <a:avLst/>
          </a:prstGeom>
          <a:noFill/>
          <a:ln>
            <a:noFill/>
          </a:ln>
        </p:spPr>
      </p:pic>
      <p:sp>
        <p:nvSpPr>
          <p:cNvPr id="355" name="Google Shape;355;p27"/>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Шлюзы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56" name="Google Shape;356;p27"/>
          <p:cNvSpPr txBox="1"/>
          <p:nvPr/>
        </p:nvSpPr>
        <p:spPr>
          <a:xfrm>
            <a:off x="541775" y="1260000"/>
            <a:ext cx="7426567" cy="85521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2. Параллельный (Parallel, AND – логическое И).</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Предназначен одновременного (параллельного) слияния/ветвления маршрутов выполняемых потоков операций. </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
        <p:nvSpPr>
          <p:cNvPr id="357" name="Google Shape;357;p27"/>
          <p:cNvSpPr txBox="1"/>
          <p:nvPr/>
        </p:nvSpPr>
        <p:spPr>
          <a:xfrm>
            <a:off x="3194850" y="2546656"/>
            <a:ext cx="4755781" cy="93871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В данном примере параллельный шлюз используется для ветвления потоков управления или создания параллельных веток выполнения процесса: после выполнения Процесса 1 запустится выполнение и Процесса 2, и Процесса 3.</a:t>
            </a:r>
            <a:br>
              <a:rPr b="0" i="0" lang="ru-RU" sz="1100" u="none" cap="none" strike="noStrike">
                <a:solidFill>
                  <a:srgbClr val="7F7F7F"/>
                </a:solidFill>
                <a:latin typeface="IBM Plex Sans"/>
                <a:ea typeface="IBM Plex Sans"/>
                <a:cs typeface="IBM Plex Sans"/>
                <a:sym typeface="IBM Plex Sans"/>
              </a:rPr>
            </a:br>
            <a:endParaRPr b="0" i="0" sz="1100" u="none" cap="none" strike="noStrike">
              <a:solidFill>
                <a:srgbClr val="7F7F7F"/>
              </a:solidFill>
              <a:latin typeface="IBM Plex Sans"/>
              <a:ea typeface="IBM Plex Sans"/>
              <a:cs typeface="IBM Plex Sans"/>
              <a:sym typeface="IBM Plex Sans"/>
            </a:endParaRPr>
          </a:p>
        </p:txBody>
      </p:sp>
      <p:pic>
        <p:nvPicPr>
          <p:cNvPr id="358" name="Google Shape;358;p27"/>
          <p:cNvPicPr preferRelativeResize="0"/>
          <p:nvPr/>
        </p:nvPicPr>
        <p:blipFill rotWithShape="1">
          <a:blip r:embed="rId4">
            <a:alphaModFix/>
          </a:blip>
          <a:srcRect b="0" l="0" r="0" t="0"/>
          <a:stretch/>
        </p:blipFill>
        <p:spPr>
          <a:xfrm>
            <a:off x="541775" y="2266715"/>
            <a:ext cx="2072861" cy="121866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descr="Gateway Inclusive" id="363" name="Google Shape;363;p28"/>
          <p:cNvPicPr preferRelativeResize="0"/>
          <p:nvPr/>
        </p:nvPicPr>
        <p:blipFill rotWithShape="1">
          <a:blip r:embed="rId3">
            <a:alphaModFix/>
          </a:blip>
          <a:srcRect b="0" l="0" r="0" t="0"/>
          <a:stretch/>
        </p:blipFill>
        <p:spPr>
          <a:xfrm>
            <a:off x="5451704" y="740280"/>
            <a:ext cx="579855" cy="579855"/>
          </a:xfrm>
          <a:prstGeom prst="rect">
            <a:avLst/>
          </a:prstGeom>
          <a:noFill/>
          <a:ln>
            <a:noFill/>
          </a:ln>
        </p:spPr>
      </p:pic>
      <p:sp>
        <p:nvSpPr>
          <p:cNvPr id="364" name="Google Shape;364;p28"/>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Шлюзы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65" name="Google Shape;365;p28"/>
          <p:cNvSpPr txBox="1"/>
          <p:nvPr/>
        </p:nvSpPr>
        <p:spPr>
          <a:xfrm>
            <a:off x="541775" y="1260000"/>
            <a:ext cx="7426567" cy="1279951"/>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3. Неэксклюзивный (Inclusive, OR – логическое ИЛИ).</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Предназначен для разделения потока операций на несколько ветвлений, выбор которых зависит от логического выражения каждого из маршрутов. Если логическое выражение истинно, то маршрут активируется для прохождения потока операций. В ходе процесса может быть выбрано сразу несколько маршрутов, в т. ч. и ни одного в случае ложности всех выражений.</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
        <p:nvSpPr>
          <p:cNvPr id="366" name="Google Shape;366;p28"/>
          <p:cNvSpPr txBox="1"/>
          <p:nvPr/>
        </p:nvSpPr>
        <p:spPr>
          <a:xfrm>
            <a:off x="2817837" y="2539951"/>
            <a:ext cx="2633869" cy="22929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После выполнения Процесса 1 дальнейшее выполнение процесса может продолжиться по любому потоку, исходящему из шлюза, если условие, заданное на этом потоке, выполняется:</a:t>
            </a:r>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Условие 1 верно, то выполнится Процесс 3;</a:t>
            </a:r>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Условие 2 верно, то выполнится Процесс 4;</a:t>
            </a:r>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ни Условие 1, ни Условия 2 не верны, то выполнится только Процесс 2.</a:t>
            </a:r>
            <a:endParaRPr/>
          </a:p>
        </p:txBody>
      </p:sp>
      <p:sp>
        <p:nvSpPr>
          <p:cNvPr id="367" name="Google Shape;367;p28"/>
          <p:cNvSpPr txBox="1"/>
          <p:nvPr/>
        </p:nvSpPr>
        <p:spPr>
          <a:xfrm>
            <a:off x="7420934" y="2539951"/>
            <a:ext cx="1487259"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Процесс 3 будет выполнен только тогда, когда выполнится и Процесс 1, и Процесс 2.</a:t>
            </a:r>
            <a:endParaRPr/>
          </a:p>
        </p:txBody>
      </p:sp>
      <p:pic>
        <p:nvPicPr>
          <p:cNvPr id="368" name="Google Shape;368;p28"/>
          <p:cNvPicPr preferRelativeResize="0"/>
          <p:nvPr/>
        </p:nvPicPr>
        <p:blipFill rotWithShape="1">
          <a:blip r:embed="rId4">
            <a:alphaModFix/>
          </a:blip>
          <a:srcRect b="0" l="0" r="0" t="0"/>
          <a:stretch/>
        </p:blipFill>
        <p:spPr>
          <a:xfrm>
            <a:off x="434987" y="2628151"/>
            <a:ext cx="2188721" cy="1459147"/>
          </a:xfrm>
          <a:prstGeom prst="rect">
            <a:avLst/>
          </a:prstGeom>
          <a:noFill/>
          <a:ln>
            <a:noFill/>
          </a:ln>
        </p:spPr>
      </p:pic>
      <p:pic>
        <p:nvPicPr>
          <p:cNvPr id="369" name="Google Shape;369;p28"/>
          <p:cNvPicPr preferRelativeResize="0"/>
          <p:nvPr/>
        </p:nvPicPr>
        <p:blipFill rotWithShape="1">
          <a:blip r:embed="rId5">
            <a:alphaModFix/>
          </a:blip>
          <a:srcRect b="0" l="0" r="0" t="0"/>
          <a:stretch/>
        </p:blipFill>
        <p:spPr>
          <a:xfrm>
            <a:off x="5451704" y="2703442"/>
            <a:ext cx="1761963" cy="103587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descr="Gateway Event Based" id="374" name="Google Shape;374;p29"/>
          <p:cNvPicPr preferRelativeResize="0"/>
          <p:nvPr/>
        </p:nvPicPr>
        <p:blipFill rotWithShape="1">
          <a:blip r:embed="rId3">
            <a:alphaModFix/>
          </a:blip>
          <a:srcRect b="0" l="0" r="0" t="0"/>
          <a:stretch/>
        </p:blipFill>
        <p:spPr>
          <a:xfrm>
            <a:off x="5451703" y="740280"/>
            <a:ext cx="579855" cy="579855"/>
          </a:xfrm>
          <a:prstGeom prst="rect">
            <a:avLst/>
          </a:prstGeom>
          <a:noFill/>
          <a:ln>
            <a:noFill/>
          </a:ln>
        </p:spPr>
      </p:pic>
      <p:sp>
        <p:nvSpPr>
          <p:cNvPr id="375" name="Google Shape;375;p29"/>
          <p:cNvSpPr txBox="1"/>
          <p:nvPr/>
        </p:nvSpPr>
        <p:spPr>
          <a:xfrm>
            <a:off x="541775" y="720000"/>
            <a:ext cx="4795538"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Шлюзы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76" name="Google Shape;376;p29"/>
          <p:cNvSpPr txBox="1"/>
          <p:nvPr/>
        </p:nvSpPr>
        <p:spPr>
          <a:xfrm>
            <a:off x="541775" y="1260000"/>
            <a:ext cx="7426567" cy="85521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4. Эксклюзивный, основанный на событиях (Exclusive Event-Based).</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Предназначен для разделения потока операций на несколько альтернативных маршрутов, которые активируются в зависимости от произошедших событий. </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
        <p:nvSpPr>
          <p:cNvPr id="377" name="Google Shape;377;p29"/>
          <p:cNvSpPr txBox="1"/>
          <p:nvPr/>
        </p:nvSpPr>
        <p:spPr>
          <a:xfrm>
            <a:off x="3840635" y="2203419"/>
            <a:ext cx="4381845" cy="212365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Отдельно взятое событие, обычно с типами "Получение сообщения" или "Таймер", определяет выбор только одного маршрута, по которому будет проходить дальнейшее выполнение процесса: событие, идущее после шлюза и возникшее первым, определяет дальнейший ход выполнения процесса. На примере выше после выполнения Процесса 1 дальнейшее выполнение процесса может продолжиться только по одной ветке, исходящей из шлюза:</a:t>
            </a:r>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первым возникло Событие 1, то выполнится только Процесс 2;</a:t>
            </a:r>
            <a:endParaRPr/>
          </a:p>
          <a:p>
            <a:pPr indent="0" lvl="0" marL="0" marR="0" rtl="0" algn="l">
              <a:lnSpc>
                <a:spcPct val="100000"/>
              </a:lnSpc>
              <a:spcBef>
                <a:spcPts val="0"/>
              </a:spcBef>
              <a:spcAft>
                <a:spcPts val="0"/>
              </a:spcAft>
              <a:buNone/>
            </a:pPr>
            <a:r>
              <a:rPr b="0" i="0" lang="ru-RU" sz="1100" u="none" cap="none" strike="noStrike">
                <a:solidFill>
                  <a:srgbClr val="7F7F7F"/>
                </a:solidFill>
                <a:latin typeface="IBM Plex Sans"/>
                <a:ea typeface="IBM Plex Sans"/>
                <a:cs typeface="IBM Plex Sans"/>
                <a:sym typeface="IBM Plex Sans"/>
              </a:rPr>
              <a:t>- если первым возникло Событие 2, то выполнится только Процесс 3.</a:t>
            </a:r>
            <a:endParaRPr/>
          </a:p>
        </p:txBody>
      </p:sp>
      <p:pic>
        <p:nvPicPr>
          <p:cNvPr id="378" name="Google Shape;378;p29"/>
          <p:cNvPicPr preferRelativeResize="0"/>
          <p:nvPr/>
        </p:nvPicPr>
        <p:blipFill rotWithShape="1">
          <a:blip r:embed="rId4">
            <a:alphaModFix/>
          </a:blip>
          <a:srcRect b="0" l="0" r="0" t="0"/>
          <a:stretch/>
        </p:blipFill>
        <p:spPr>
          <a:xfrm>
            <a:off x="501006" y="2502353"/>
            <a:ext cx="2869671" cy="130384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3"/>
          <p:cNvSpPr txBox="1"/>
          <p:nvPr>
            <p:ph idx="16"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p>
            <a:pPr indent="0" lvl="0" marL="0" rtl="0" algn="l">
              <a:lnSpc>
                <a:spcPct val="100000"/>
              </a:lnSpc>
              <a:spcBef>
                <a:spcPts val="0"/>
              </a:spcBef>
              <a:spcAft>
                <a:spcPts val="0"/>
              </a:spcAft>
              <a:buSzPts val="1000"/>
              <a:buNone/>
            </a:pPr>
            <a:r>
              <a:t/>
            </a:r>
            <a:endParaRPr/>
          </a:p>
        </p:txBody>
      </p:sp>
      <p:sp>
        <p:nvSpPr>
          <p:cNvPr id="125" name="Google Shape;125;p3"/>
          <p:cNvSpPr txBox="1"/>
          <p:nvPr>
            <p:ph type="title"/>
          </p:nvPr>
        </p:nvSpPr>
        <p:spPr>
          <a:xfrm>
            <a:off x="540000" y="720000"/>
            <a:ext cx="8065200" cy="32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800"/>
              <a:buNone/>
            </a:pPr>
            <a:r>
              <a:rPr lang="ru-RU"/>
              <a:t>План курса</a:t>
            </a:r>
            <a:endParaRPr/>
          </a:p>
        </p:txBody>
      </p:sp>
      <p:cxnSp>
        <p:nvCxnSpPr>
          <p:cNvPr id="126" name="Google Shape;126;p3"/>
          <p:cNvCxnSpPr>
            <a:stCxn id="127" idx="6"/>
            <a:endCxn id="128" idx="2"/>
          </p:cNvCxnSpPr>
          <p:nvPr/>
        </p:nvCxnSpPr>
        <p:spPr>
          <a:xfrm>
            <a:off x="2997591" y="1615797"/>
            <a:ext cx="1750200" cy="3000"/>
          </a:xfrm>
          <a:prstGeom prst="straightConnector1">
            <a:avLst/>
          </a:prstGeom>
          <a:noFill/>
          <a:ln cap="flat" cmpd="sng" w="19050">
            <a:solidFill>
              <a:schemeClr val="accent2"/>
            </a:solidFill>
            <a:prstDash val="solid"/>
            <a:round/>
            <a:headEnd len="sm" w="sm" type="none"/>
            <a:tailEnd len="sm" w="sm" type="none"/>
          </a:ln>
        </p:spPr>
      </p:cxnSp>
      <p:cxnSp>
        <p:nvCxnSpPr>
          <p:cNvPr id="129" name="Google Shape;129;p3"/>
          <p:cNvCxnSpPr>
            <a:stCxn id="128" idx="6"/>
            <a:endCxn id="130" idx="2"/>
          </p:cNvCxnSpPr>
          <p:nvPr/>
        </p:nvCxnSpPr>
        <p:spPr>
          <a:xfrm>
            <a:off x="5099416" y="1618942"/>
            <a:ext cx="1750200" cy="0"/>
          </a:xfrm>
          <a:prstGeom prst="straightConnector1">
            <a:avLst/>
          </a:prstGeom>
          <a:noFill/>
          <a:ln cap="flat" cmpd="sng" w="19050">
            <a:solidFill>
              <a:schemeClr val="accent2"/>
            </a:solidFill>
            <a:prstDash val="solid"/>
            <a:round/>
            <a:headEnd len="sm" w="sm" type="none"/>
            <a:tailEnd len="sm" w="sm" type="none"/>
          </a:ln>
        </p:spPr>
      </p:cxnSp>
      <p:cxnSp>
        <p:nvCxnSpPr>
          <p:cNvPr id="131" name="Google Shape;131;p3"/>
          <p:cNvCxnSpPr>
            <a:stCxn id="130" idx="6"/>
          </p:cNvCxnSpPr>
          <p:nvPr/>
        </p:nvCxnSpPr>
        <p:spPr>
          <a:xfrm>
            <a:off x="7201241" y="1618942"/>
            <a:ext cx="1974300" cy="0"/>
          </a:xfrm>
          <a:prstGeom prst="straightConnector1">
            <a:avLst/>
          </a:prstGeom>
          <a:noFill/>
          <a:ln cap="flat" cmpd="sng" w="19050">
            <a:solidFill>
              <a:schemeClr val="accent2"/>
            </a:solidFill>
            <a:prstDash val="solid"/>
            <a:round/>
            <a:headEnd len="sm" w="sm" type="none"/>
            <a:tailEnd len="sm" w="sm" type="none"/>
          </a:ln>
        </p:spPr>
      </p:cxnSp>
      <p:cxnSp>
        <p:nvCxnSpPr>
          <p:cNvPr id="132" name="Google Shape;132;p3"/>
          <p:cNvCxnSpPr>
            <a:stCxn id="133" idx="6"/>
            <a:endCxn id="127" idx="2"/>
          </p:cNvCxnSpPr>
          <p:nvPr/>
        </p:nvCxnSpPr>
        <p:spPr>
          <a:xfrm>
            <a:off x="891575" y="1615801"/>
            <a:ext cx="1754400" cy="0"/>
          </a:xfrm>
          <a:prstGeom prst="straightConnector1">
            <a:avLst/>
          </a:prstGeom>
          <a:noFill/>
          <a:ln cap="flat" cmpd="sng" w="19050">
            <a:solidFill>
              <a:schemeClr val="accent2"/>
            </a:solidFill>
            <a:prstDash val="solid"/>
            <a:round/>
            <a:headEnd len="sm" w="sm" type="none"/>
            <a:tailEnd len="sm" w="sm" type="none"/>
          </a:ln>
        </p:spPr>
      </p:cxnSp>
      <p:sp>
        <p:nvSpPr>
          <p:cNvPr id="134" name="Google Shape;134;p3"/>
          <p:cNvSpPr txBox="1"/>
          <p:nvPr>
            <p:ph idx="1" type="subTitle"/>
          </p:nvPr>
        </p:nvSpPr>
        <p:spPr>
          <a:xfrm>
            <a:off x="540000" y="1800000"/>
            <a:ext cx="1746000" cy="3384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0"/>
              </a:spcAft>
              <a:buSzPts val="1000"/>
              <a:buNone/>
            </a:pPr>
            <a:r>
              <a:rPr lang="ru-RU"/>
              <a:t>Введение в операционную модель</a:t>
            </a:r>
            <a:endParaRPr/>
          </a:p>
        </p:txBody>
      </p:sp>
      <p:sp>
        <p:nvSpPr>
          <p:cNvPr id="133" name="Google Shape;133;p3"/>
          <p:cNvSpPr/>
          <p:nvPr/>
        </p:nvSpPr>
        <p:spPr>
          <a:xfrm>
            <a:off x="539975" y="1440001"/>
            <a:ext cx="351600" cy="3516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ru-RU" sz="1000" u="none" cap="none" strike="noStrike">
                <a:solidFill>
                  <a:schemeClr val="lt1"/>
                </a:solidFill>
                <a:latin typeface="Arial"/>
                <a:ea typeface="Arial"/>
                <a:cs typeface="Arial"/>
                <a:sym typeface="Arial"/>
              </a:rPr>
              <a:t>1</a:t>
            </a:r>
            <a:endParaRPr b="1" i="0" sz="1000" u="none" cap="none" strike="noStrike">
              <a:solidFill>
                <a:schemeClr val="lt1"/>
              </a:solidFill>
              <a:latin typeface="Arial"/>
              <a:ea typeface="Arial"/>
              <a:cs typeface="Arial"/>
              <a:sym typeface="Arial"/>
            </a:endParaRPr>
          </a:p>
        </p:txBody>
      </p:sp>
      <p:sp>
        <p:nvSpPr>
          <p:cNvPr id="127" name="Google Shape;127;p3"/>
          <p:cNvSpPr/>
          <p:nvPr/>
        </p:nvSpPr>
        <p:spPr>
          <a:xfrm>
            <a:off x="2645991" y="1439997"/>
            <a:ext cx="351600" cy="3516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ru-RU" sz="1000" u="none" cap="none" strike="noStrike">
                <a:solidFill>
                  <a:schemeClr val="lt1"/>
                </a:solidFill>
                <a:latin typeface="Arial"/>
                <a:ea typeface="Arial"/>
                <a:cs typeface="Arial"/>
                <a:sym typeface="Arial"/>
              </a:rPr>
              <a:t>2</a:t>
            </a:r>
            <a:endParaRPr b="1" i="0" sz="1000" u="none" cap="none" strike="noStrike">
              <a:solidFill>
                <a:schemeClr val="lt1"/>
              </a:solidFill>
              <a:latin typeface="Arial"/>
              <a:ea typeface="Arial"/>
              <a:cs typeface="Arial"/>
              <a:sym typeface="Arial"/>
            </a:endParaRPr>
          </a:p>
        </p:txBody>
      </p:sp>
      <p:sp>
        <p:nvSpPr>
          <p:cNvPr id="128" name="Google Shape;128;p3"/>
          <p:cNvSpPr/>
          <p:nvPr/>
        </p:nvSpPr>
        <p:spPr>
          <a:xfrm>
            <a:off x="4747816" y="1443142"/>
            <a:ext cx="351600" cy="3516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ru-RU" sz="1000" u="none" cap="none" strike="noStrike">
                <a:solidFill>
                  <a:schemeClr val="lt1"/>
                </a:solidFill>
                <a:latin typeface="Arial"/>
                <a:ea typeface="Arial"/>
                <a:cs typeface="Arial"/>
                <a:sym typeface="Arial"/>
              </a:rPr>
              <a:t>3</a:t>
            </a:r>
            <a:endParaRPr b="1" i="0" sz="1000" u="none" cap="none" strike="noStrike">
              <a:solidFill>
                <a:schemeClr val="lt1"/>
              </a:solidFill>
              <a:latin typeface="Arial"/>
              <a:ea typeface="Arial"/>
              <a:cs typeface="Arial"/>
              <a:sym typeface="Arial"/>
            </a:endParaRPr>
          </a:p>
        </p:txBody>
      </p:sp>
      <p:sp>
        <p:nvSpPr>
          <p:cNvPr id="130" name="Google Shape;130;p3"/>
          <p:cNvSpPr/>
          <p:nvPr/>
        </p:nvSpPr>
        <p:spPr>
          <a:xfrm>
            <a:off x="6849641" y="1443142"/>
            <a:ext cx="351600" cy="3516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ru-RU" sz="1000" u="none" cap="none" strike="noStrike">
                <a:solidFill>
                  <a:schemeClr val="lt1"/>
                </a:solidFill>
                <a:latin typeface="Arial"/>
                <a:ea typeface="Arial"/>
                <a:cs typeface="Arial"/>
                <a:sym typeface="Arial"/>
              </a:rPr>
              <a:t>4</a:t>
            </a:r>
            <a:endParaRPr b="1" i="0" sz="1000" u="none" cap="none" strike="noStrike">
              <a:solidFill>
                <a:schemeClr val="lt1"/>
              </a:solidFill>
              <a:latin typeface="Arial"/>
              <a:ea typeface="Arial"/>
              <a:cs typeface="Arial"/>
              <a:sym typeface="Arial"/>
            </a:endParaRPr>
          </a:p>
        </p:txBody>
      </p:sp>
      <p:sp>
        <p:nvSpPr>
          <p:cNvPr id="135" name="Google Shape;135;p3"/>
          <p:cNvSpPr txBox="1"/>
          <p:nvPr/>
        </p:nvSpPr>
        <p:spPr>
          <a:xfrm>
            <a:off x="2646000" y="18000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rgbClr val="000000"/>
                </a:solidFill>
                <a:latin typeface="IBM Plex Sans"/>
                <a:ea typeface="IBM Plex Sans"/>
                <a:cs typeface="IBM Plex Sans"/>
                <a:sym typeface="IBM Plex Sans"/>
              </a:rPr>
              <a:t>Введение в бизнес-процессы</a:t>
            </a:r>
            <a:endParaRPr b="0" i="0" sz="1000" u="none" cap="none" strike="noStrike">
              <a:solidFill>
                <a:srgbClr val="000000"/>
              </a:solidFill>
              <a:latin typeface="IBM Plex Sans"/>
              <a:ea typeface="IBM Plex Sans"/>
              <a:cs typeface="IBM Plex Sans"/>
              <a:sym typeface="IBM Plex Sans"/>
            </a:endParaRPr>
          </a:p>
        </p:txBody>
      </p:sp>
      <p:sp>
        <p:nvSpPr>
          <p:cNvPr id="136" name="Google Shape;136;p3"/>
          <p:cNvSpPr txBox="1"/>
          <p:nvPr/>
        </p:nvSpPr>
        <p:spPr>
          <a:xfrm>
            <a:off x="4752000" y="18000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dk1"/>
                </a:solidFill>
                <a:latin typeface="IBM Plex Sans"/>
                <a:ea typeface="IBM Plex Sans"/>
                <a:cs typeface="IBM Plex Sans"/>
                <a:sym typeface="IBM Plex Sans"/>
              </a:rPr>
              <a:t>Декомпозиция процессов </a:t>
            </a:r>
            <a:endParaRPr b="0" i="0" sz="1000" u="none" cap="none" strike="noStrike">
              <a:solidFill>
                <a:schemeClr val="dk1"/>
              </a:solidFill>
              <a:latin typeface="IBM Plex Sans"/>
              <a:ea typeface="IBM Plex Sans"/>
              <a:cs typeface="IBM Plex Sans"/>
              <a:sym typeface="IBM Plex Sans"/>
            </a:endParaRPr>
          </a:p>
        </p:txBody>
      </p:sp>
      <p:sp>
        <p:nvSpPr>
          <p:cNvPr id="137" name="Google Shape;137;p3"/>
          <p:cNvSpPr txBox="1"/>
          <p:nvPr/>
        </p:nvSpPr>
        <p:spPr>
          <a:xfrm>
            <a:off x="6858000" y="18000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rgbClr val="000000"/>
                </a:solidFill>
                <a:latin typeface="IBM Plex Sans"/>
                <a:ea typeface="IBM Plex Sans"/>
                <a:cs typeface="IBM Plex Sans"/>
                <a:sym typeface="IBM Plex Sans"/>
              </a:rPr>
              <a:t>Описание бизнес-процессов</a:t>
            </a:r>
            <a:endParaRPr b="0" i="0" sz="1000" u="none" cap="none" strike="noStrike">
              <a:solidFill>
                <a:srgbClr val="000000"/>
              </a:solidFill>
              <a:latin typeface="IBM Plex Sans"/>
              <a:ea typeface="IBM Plex Sans"/>
              <a:cs typeface="IBM Plex Sans"/>
              <a:sym typeface="IBM Plex Sans"/>
            </a:endParaRPr>
          </a:p>
        </p:txBody>
      </p:sp>
      <p:cxnSp>
        <p:nvCxnSpPr>
          <p:cNvPr id="138" name="Google Shape;138;p3"/>
          <p:cNvCxnSpPr>
            <a:stCxn id="139" idx="6"/>
            <a:endCxn id="140" idx="2"/>
          </p:cNvCxnSpPr>
          <p:nvPr/>
        </p:nvCxnSpPr>
        <p:spPr>
          <a:xfrm>
            <a:off x="891566" y="2694680"/>
            <a:ext cx="1750200" cy="0"/>
          </a:xfrm>
          <a:prstGeom prst="straightConnector1">
            <a:avLst/>
          </a:prstGeom>
          <a:noFill/>
          <a:ln cap="flat" cmpd="sng" w="19050">
            <a:solidFill>
              <a:schemeClr val="accent1"/>
            </a:solidFill>
            <a:prstDash val="solid"/>
            <a:round/>
            <a:headEnd len="sm" w="sm" type="none"/>
            <a:tailEnd len="sm" w="sm" type="none"/>
          </a:ln>
        </p:spPr>
      </p:cxnSp>
      <p:cxnSp>
        <p:nvCxnSpPr>
          <p:cNvPr id="141" name="Google Shape;141;p3"/>
          <p:cNvCxnSpPr>
            <a:endCxn id="139" idx="2"/>
          </p:cNvCxnSpPr>
          <p:nvPr/>
        </p:nvCxnSpPr>
        <p:spPr>
          <a:xfrm>
            <a:off x="-34" y="2694680"/>
            <a:ext cx="540000" cy="0"/>
          </a:xfrm>
          <a:prstGeom prst="straightConnector1">
            <a:avLst/>
          </a:prstGeom>
          <a:noFill/>
          <a:ln cap="flat" cmpd="sng" w="19050">
            <a:solidFill>
              <a:schemeClr val="accent2"/>
            </a:solidFill>
            <a:prstDash val="solid"/>
            <a:round/>
            <a:headEnd len="sm" w="sm" type="none"/>
            <a:tailEnd len="sm" w="sm" type="none"/>
          </a:ln>
        </p:spPr>
      </p:cxnSp>
      <p:cxnSp>
        <p:nvCxnSpPr>
          <p:cNvPr id="142" name="Google Shape;142;p3"/>
          <p:cNvCxnSpPr>
            <a:stCxn id="140" idx="6"/>
            <a:endCxn id="143" idx="2"/>
          </p:cNvCxnSpPr>
          <p:nvPr/>
        </p:nvCxnSpPr>
        <p:spPr>
          <a:xfrm>
            <a:off x="2993391" y="2694680"/>
            <a:ext cx="1756500" cy="0"/>
          </a:xfrm>
          <a:prstGeom prst="straightConnector1">
            <a:avLst/>
          </a:prstGeom>
          <a:noFill/>
          <a:ln cap="flat" cmpd="sng" w="19050">
            <a:solidFill>
              <a:schemeClr val="lt2"/>
            </a:solidFill>
            <a:prstDash val="solid"/>
            <a:round/>
            <a:headEnd len="sm" w="sm" type="none"/>
            <a:tailEnd len="sm" w="sm" type="none"/>
          </a:ln>
        </p:spPr>
      </p:cxnSp>
      <p:cxnSp>
        <p:nvCxnSpPr>
          <p:cNvPr id="144" name="Google Shape;144;p3"/>
          <p:cNvCxnSpPr>
            <a:stCxn id="143" idx="6"/>
            <a:endCxn id="145" idx="2"/>
          </p:cNvCxnSpPr>
          <p:nvPr/>
        </p:nvCxnSpPr>
        <p:spPr>
          <a:xfrm>
            <a:off x="5101504" y="2694680"/>
            <a:ext cx="1756500" cy="0"/>
          </a:xfrm>
          <a:prstGeom prst="straightConnector1">
            <a:avLst/>
          </a:prstGeom>
          <a:noFill/>
          <a:ln cap="flat" cmpd="sng" w="19050">
            <a:solidFill>
              <a:schemeClr val="lt2"/>
            </a:solidFill>
            <a:prstDash val="solid"/>
            <a:round/>
            <a:headEnd len="sm" w="sm" type="none"/>
            <a:tailEnd len="sm" w="sm" type="none"/>
          </a:ln>
        </p:spPr>
      </p:cxnSp>
      <p:cxnSp>
        <p:nvCxnSpPr>
          <p:cNvPr id="146" name="Google Shape;146;p3"/>
          <p:cNvCxnSpPr>
            <a:stCxn id="145" idx="6"/>
          </p:cNvCxnSpPr>
          <p:nvPr/>
        </p:nvCxnSpPr>
        <p:spPr>
          <a:xfrm>
            <a:off x="7209616" y="2694680"/>
            <a:ext cx="1959000" cy="0"/>
          </a:xfrm>
          <a:prstGeom prst="straightConnector1">
            <a:avLst/>
          </a:prstGeom>
          <a:noFill/>
          <a:ln cap="flat" cmpd="sng" w="19050">
            <a:solidFill>
              <a:schemeClr val="lt2"/>
            </a:solidFill>
            <a:prstDash val="solid"/>
            <a:round/>
            <a:headEnd len="sm" w="sm" type="none"/>
            <a:tailEnd len="sm" w="sm" type="none"/>
          </a:ln>
        </p:spPr>
      </p:cxnSp>
      <p:cxnSp>
        <p:nvCxnSpPr>
          <p:cNvPr id="147" name="Google Shape;147;p3"/>
          <p:cNvCxnSpPr>
            <a:stCxn id="148" idx="6"/>
            <a:endCxn id="149" idx="2"/>
          </p:cNvCxnSpPr>
          <p:nvPr/>
        </p:nvCxnSpPr>
        <p:spPr>
          <a:xfrm>
            <a:off x="891566" y="3770405"/>
            <a:ext cx="1750200" cy="0"/>
          </a:xfrm>
          <a:prstGeom prst="straightConnector1">
            <a:avLst/>
          </a:prstGeom>
          <a:noFill/>
          <a:ln cap="flat" cmpd="sng" w="19050">
            <a:solidFill>
              <a:schemeClr val="lt2"/>
            </a:solidFill>
            <a:prstDash val="solid"/>
            <a:round/>
            <a:headEnd len="sm" w="sm" type="none"/>
            <a:tailEnd len="sm" w="sm" type="none"/>
          </a:ln>
        </p:spPr>
      </p:cxnSp>
      <p:cxnSp>
        <p:nvCxnSpPr>
          <p:cNvPr id="150" name="Google Shape;150;p3"/>
          <p:cNvCxnSpPr>
            <a:endCxn id="148" idx="2"/>
          </p:cNvCxnSpPr>
          <p:nvPr/>
        </p:nvCxnSpPr>
        <p:spPr>
          <a:xfrm>
            <a:off x="-34" y="3770405"/>
            <a:ext cx="540000" cy="0"/>
          </a:xfrm>
          <a:prstGeom prst="straightConnector1">
            <a:avLst/>
          </a:prstGeom>
          <a:noFill/>
          <a:ln cap="flat" cmpd="sng" w="19050">
            <a:solidFill>
              <a:schemeClr val="lt2"/>
            </a:solidFill>
            <a:prstDash val="solid"/>
            <a:round/>
            <a:headEnd len="sm" w="sm" type="none"/>
            <a:tailEnd len="sm" w="sm" type="none"/>
          </a:ln>
        </p:spPr>
      </p:cxnSp>
      <p:sp>
        <p:nvSpPr>
          <p:cNvPr id="139" name="Google Shape;139;p3"/>
          <p:cNvSpPr/>
          <p:nvPr/>
        </p:nvSpPr>
        <p:spPr>
          <a:xfrm>
            <a:off x="539966" y="2518880"/>
            <a:ext cx="351600" cy="351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ru-RU" sz="1000" u="none" cap="none" strike="noStrike">
                <a:solidFill>
                  <a:schemeClr val="lt1"/>
                </a:solidFill>
                <a:latin typeface="Arial"/>
                <a:ea typeface="Arial"/>
                <a:cs typeface="Arial"/>
                <a:sym typeface="Arial"/>
              </a:rPr>
              <a:t>5</a:t>
            </a:r>
            <a:endParaRPr b="1" i="0" sz="1000" u="none" cap="none" strike="noStrike">
              <a:solidFill>
                <a:schemeClr val="lt1"/>
              </a:solidFill>
              <a:latin typeface="Arial"/>
              <a:ea typeface="Arial"/>
              <a:cs typeface="Arial"/>
              <a:sym typeface="Arial"/>
            </a:endParaRPr>
          </a:p>
        </p:txBody>
      </p:sp>
      <p:sp>
        <p:nvSpPr>
          <p:cNvPr id="140" name="Google Shape;140;p3"/>
          <p:cNvSpPr/>
          <p:nvPr/>
        </p:nvSpPr>
        <p:spPr>
          <a:xfrm>
            <a:off x="2641791" y="2518880"/>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6</a:t>
            </a:r>
            <a:endParaRPr b="1" i="0" sz="1000" u="none" cap="none" strike="noStrike">
              <a:solidFill>
                <a:schemeClr val="lt2"/>
              </a:solidFill>
              <a:latin typeface="Arial"/>
              <a:ea typeface="Arial"/>
              <a:cs typeface="Arial"/>
              <a:sym typeface="Arial"/>
            </a:endParaRPr>
          </a:p>
        </p:txBody>
      </p:sp>
      <p:sp>
        <p:nvSpPr>
          <p:cNvPr id="143" name="Google Shape;143;p3"/>
          <p:cNvSpPr/>
          <p:nvPr/>
        </p:nvSpPr>
        <p:spPr>
          <a:xfrm>
            <a:off x="4749904" y="2518880"/>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7</a:t>
            </a:r>
            <a:endParaRPr b="1" i="0" sz="1000" u="none" cap="none" strike="noStrike">
              <a:solidFill>
                <a:schemeClr val="lt2"/>
              </a:solidFill>
              <a:latin typeface="Arial"/>
              <a:ea typeface="Arial"/>
              <a:cs typeface="Arial"/>
              <a:sym typeface="Arial"/>
            </a:endParaRPr>
          </a:p>
        </p:txBody>
      </p:sp>
      <p:sp>
        <p:nvSpPr>
          <p:cNvPr id="145" name="Google Shape;145;p3"/>
          <p:cNvSpPr/>
          <p:nvPr/>
        </p:nvSpPr>
        <p:spPr>
          <a:xfrm>
            <a:off x="6858016" y="2518880"/>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8</a:t>
            </a:r>
            <a:endParaRPr b="1" i="0" sz="1000" u="none" cap="none" strike="noStrike">
              <a:solidFill>
                <a:schemeClr val="lt2"/>
              </a:solidFill>
              <a:latin typeface="Arial"/>
              <a:ea typeface="Arial"/>
              <a:cs typeface="Arial"/>
              <a:sym typeface="Arial"/>
            </a:endParaRPr>
          </a:p>
        </p:txBody>
      </p:sp>
      <p:sp>
        <p:nvSpPr>
          <p:cNvPr id="148" name="Google Shape;148;p3"/>
          <p:cNvSpPr/>
          <p:nvPr/>
        </p:nvSpPr>
        <p:spPr>
          <a:xfrm>
            <a:off x="539966" y="3594605"/>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9</a:t>
            </a:r>
            <a:endParaRPr b="1" i="0" sz="1000" u="none" cap="none" strike="noStrike">
              <a:solidFill>
                <a:schemeClr val="lt2"/>
              </a:solidFill>
              <a:latin typeface="Arial"/>
              <a:ea typeface="Arial"/>
              <a:cs typeface="Arial"/>
              <a:sym typeface="Arial"/>
            </a:endParaRPr>
          </a:p>
        </p:txBody>
      </p:sp>
      <p:sp>
        <p:nvSpPr>
          <p:cNvPr id="149" name="Google Shape;149;p3"/>
          <p:cNvSpPr/>
          <p:nvPr/>
        </p:nvSpPr>
        <p:spPr>
          <a:xfrm>
            <a:off x="2641791" y="3594605"/>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10</a:t>
            </a:r>
            <a:endParaRPr b="1" i="0" sz="1000" u="none" cap="none" strike="noStrike">
              <a:solidFill>
                <a:schemeClr val="lt2"/>
              </a:solidFill>
              <a:latin typeface="Arial"/>
              <a:ea typeface="Arial"/>
              <a:cs typeface="Arial"/>
              <a:sym typeface="Arial"/>
            </a:endParaRPr>
          </a:p>
        </p:txBody>
      </p:sp>
      <p:sp>
        <p:nvSpPr>
          <p:cNvPr id="151" name="Google Shape;151;p3"/>
          <p:cNvSpPr txBox="1"/>
          <p:nvPr>
            <p:ph idx="2" type="subTitle"/>
          </p:nvPr>
        </p:nvSpPr>
        <p:spPr>
          <a:xfrm>
            <a:off x="540000" y="2876400"/>
            <a:ext cx="1746000" cy="3384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0"/>
              </a:spcAft>
              <a:buSzPts val="1000"/>
              <a:buNone/>
            </a:pPr>
            <a:r>
              <a:rPr lang="ru-RU">
                <a:solidFill>
                  <a:schemeClr val="lt2"/>
                </a:solidFill>
              </a:rPr>
              <a:t>Основные нотации описания бизнес-процессов: BPMN</a:t>
            </a:r>
            <a:endParaRPr/>
          </a:p>
        </p:txBody>
      </p:sp>
      <p:sp>
        <p:nvSpPr>
          <p:cNvPr id="152" name="Google Shape;152;p3"/>
          <p:cNvSpPr txBox="1"/>
          <p:nvPr>
            <p:ph idx="3" type="subTitle"/>
          </p:nvPr>
        </p:nvSpPr>
        <p:spPr>
          <a:xfrm>
            <a:off x="540000" y="3952800"/>
            <a:ext cx="1746000" cy="3384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0"/>
              </a:spcAft>
              <a:buSzPts val="1000"/>
              <a:buNone/>
            </a:pPr>
            <a:r>
              <a:rPr lang="ru-RU">
                <a:solidFill>
                  <a:schemeClr val="lt2"/>
                </a:solidFill>
              </a:rPr>
              <a:t>Детальная подготовка инициатив по оптимизации</a:t>
            </a:r>
            <a:endParaRPr/>
          </a:p>
        </p:txBody>
      </p:sp>
      <p:sp>
        <p:nvSpPr>
          <p:cNvPr id="153" name="Google Shape;153;p3"/>
          <p:cNvSpPr txBox="1"/>
          <p:nvPr/>
        </p:nvSpPr>
        <p:spPr>
          <a:xfrm>
            <a:off x="2646000" y="28764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lt2"/>
                </a:solidFill>
                <a:latin typeface="IBM Plex Sans"/>
                <a:ea typeface="IBM Plex Sans"/>
                <a:cs typeface="IBM Plex Sans"/>
                <a:sym typeface="IBM Plex Sans"/>
              </a:rPr>
              <a:t>Основные нотации описания бизнес-процессов: UML</a:t>
            </a:r>
            <a:endParaRPr b="0" i="0" sz="1000" u="none" cap="none" strike="noStrike">
              <a:solidFill>
                <a:srgbClr val="000000"/>
              </a:solidFill>
              <a:latin typeface="IBM Plex Sans"/>
              <a:ea typeface="IBM Plex Sans"/>
              <a:cs typeface="IBM Plex Sans"/>
              <a:sym typeface="IBM Plex Sans"/>
            </a:endParaRPr>
          </a:p>
        </p:txBody>
      </p:sp>
      <p:sp>
        <p:nvSpPr>
          <p:cNvPr id="154" name="Google Shape;154;p3"/>
          <p:cNvSpPr txBox="1"/>
          <p:nvPr/>
        </p:nvSpPr>
        <p:spPr>
          <a:xfrm>
            <a:off x="2646000" y="39528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lt2"/>
                </a:solidFill>
                <a:latin typeface="IBM Plex Sans"/>
                <a:ea typeface="IBM Plex Sans"/>
                <a:cs typeface="IBM Plex Sans"/>
                <a:sym typeface="IBM Plex Sans"/>
              </a:rPr>
              <a:t>Планирование и контроль проекта</a:t>
            </a:r>
            <a:endParaRPr b="0" i="0" sz="1000" u="none" cap="none" strike="noStrike">
              <a:solidFill>
                <a:srgbClr val="000000"/>
              </a:solidFill>
              <a:latin typeface="IBM Plex Sans"/>
              <a:ea typeface="IBM Plex Sans"/>
              <a:cs typeface="IBM Plex Sans"/>
              <a:sym typeface="IBM Plex Sans"/>
            </a:endParaRPr>
          </a:p>
        </p:txBody>
      </p:sp>
      <p:sp>
        <p:nvSpPr>
          <p:cNvPr id="155" name="Google Shape;155;p3"/>
          <p:cNvSpPr txBox="1"/>
          <p:nvPr/>
        </p:nvSpPr>
        <p:spPr>
          <a:xfrm>
            <a:off x="4752000" y="28764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lt2"/>
                </a:solidFill>
                <a:latin typeface="IBM Plex Sans"/>
                <a:ea typeface="IBM Plex Sans"/>
                <a:cs typeface="IBM Plex Sans"/>
                <a:sym typeface="IBM Plex Sans"/>
              </a:rPr>
              <a:t>Анализ процессов для выявления проблемных зон</a:t>
            </a:r>
            <a:endParaRPr b="0" i="0" sz="1000" u="none" cap="none" strike="noStrike">
              <a:solidFill>
                <a:srgbClr val="000000"/>
              </a:solidFill>
              <a:latin typeface="IBM Plex Sans"/>
              <a:ea typeface="IBM Plex Sans"/>
              <a:cs typeface="IBM Plex Sans"/>
              <a:sym typeface="IBM Plex Sans"/>
            </a:endParaRPr>
          </a:p>
        </p:txBody>
      </p:sp>
      <p:sp>
        <p:nvSpPr>
          <p:cNvPr id="156" name="Google Shape;156;p3"/>
          <p:cNvSpPr txBox="1"/>
          <p:nvPr/>
        </p:nvSpPr>
        <p:spPr>
          <a:xfrm>
            <a:off x="6858000" y="2876400"/>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lt2"/>
                </a:solidFill>
                <a:latin typeface="IBM Plex Sans"/>
                <a:ea typeface="IBM Plex Sans"/>
                <a:cs typeface="IBM Plex Sans"/>
                <a:sym typeface="IBM Plex Sans"/>
              </a:rPr>
              <a:t>Формирование предварительных гипотез по улучшению процессов</a:t>
            </a:r>
            <a:endParaRPr b="0" i="0" sz="1000" u="none" cap="none" strike="noStrike">
              <a:solidFill>
                <a:srgbClr val="000000"/>
              </a:solidFill>
              <a:latin typeface="IBM Plex Sans"/>
              <a:ea typeface="IBM Plex Sans"/>
              <a:cs typeface="IBM Plex Sans"/>
              <a:sym typeface="IBM Plex Sans"/>
            </a:endParaRPr>
          </a:p>
        </p:txBody>
      </p:sp>
      <p:cxnSp>
        <p:nvCxnSpPr>
          <p:cNvPr id="157" name="Google Shape;157;p3"/>
          <p:cNvCxnSpPr>
            <a:endCxn id="158" idx="2"/>
          </p:cNvCxnSpPr>
          <p:nvPr/>
        </p:nvCxnSpPr>
        <p:spPr>
          <a:xfrm>
            <a:off x="2995500" y="3764485"/>
            <a:ext cx="1756500" cy="0"/>
          </a:xfrm>
          <a:prstGeom prst="straightConnector1">
            <a:avLst/>
          </a:prstGeom>
          <a:noFill/>
          <a:ln cap="flat" cmpd="sng" w="19050">
            <a:solidFill>
              <a:schemeClr val="lt2"/>
            </a:solidFill>
            <a:prstDash val="solid"/>
            <a:round/>
            <a:headEnd len="sm" w="sm" type="none"/>
            <a:tailEnd len="sm" w="sm" type="none"/>
          </a:ln>
        </p:spPr>
      </p:cxnSp>
      <p:sp>
        <p:nvSpPr>
          <p:cNvPr id="158" name="Google Shape;158;p3"/>
          <p:cNvSpPr/>
          <p:nvPr/>
        </p:nvSpPr>
        <p:spPr>
          <a:xfrm>
            <a:off x="4752000" y="3588685"/>
            <a:ext cx="351600" cy="351600"/>
          </a:xfrm>
          <a:prstGeom prst="ellipse">
            <a:avLst/>
          </a:prstGeom>
          <a:solidFill>
            <a:schemeClr val="lt1"/>
          </a:solidFill>
          <a:ln cap="flat" cmpd="sng" w="19050">
            <a:solidFill>
              <a:schemeClr val="lt2"/>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rPr b="1" i="0" lang="ru-RU" sz="1000" u="none" cap="none" strike="noStrike">
                <a:solidFill>
                  <a:schemeClr val="lt2"/>
                </a:solidFill>
                <a:latin typeface="Arial"/>
                <a:ea typeface="Arial"/>
                <a:cs typeface="Arial"/>
                <a:sym typeface="Arial"/>
              </a:rPr>
              <a:t>11</a:t>
            </a:r>
            <a:endParaRPr b="1" i="0" sz="1000" u="none" cap="none" strike="noStrike">
              <a:solidFill>
                <a:schemeClr val="lt2"/>
              </a:solidFill>
              <a:latin typeface="Arial"/>
              <a:ea typeface="Arial"/>
              <a:cs typeface="Arial"/>
              <a:sym typeface="Arial"/>
            </a:endParaRPr>
          </a:p>
        </p:txBody>
      </p:sp>
      <p:sp>
        <p:nvSpPr>
          <p:cNvPr id="159" name="Google Shape;159;p3"/>
          <p:cNvSpPr txBox="1"/>
          <p:nvPr/>
        </p:nvSpPr>
        <p:spPr>
          <a:xfrm>
            <a:off x="4754096" y="3946205"/>
            <a:ext cx="1746000" cy="3384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IBM Plex Sans"/>
              <a:buNone/>
            </a:pPr>
            <a:r>
              <a:rPr b="0" i="0" lang="ru-RU" sz="1000" u="none" cap="none" strike="noStrike">
                <a:solidFill>
                  <a:schemeClr val="lt2"/>
                </a:solidFill>
                <a:latin typeface="IBM Plex Sans"/>
                <a:ea typeface="IBM Plex Sans"/>
                <a:cs typeface="IBM Plex Sans"/>
                <a:sym typeface="IBM Plex Sans"/>
              </a:rPr>
              <a:t>Непрерывный процесс совершенствования</a:t>
            </a:r>
            <a:endParaRPr b="0" i="0" sz="1000" u="none" cap="none" strike="noStrike">
              <a:solidFill>
                <a:srgbClr val="000000"/>
              </a:solidFill>
              <a:latin typeface="IBM Plex Sans"/>
              <a:ea typeface="IBM Plex Sans"/>
              <a:cs typeface="IBM Plex Sans"/>
              <a:sym typeface="IBM Plex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0"/>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Соединяющие элементы</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1"/>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Соединяющие элементы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89" name="Google Shape;389;p31"/>
          <p:cNvSpPr txBox="1"/>
          <p:nvPr/>
        </p:nvSpPr>
        <p:spPr>
          <a:xfrm>
            <a:off x="541775" y="1260000"/>
            <a:ext cx="7426567" cy="2129414"/>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Соединяющие элементы (Connecting Objects)</a:t>
            </a:r>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Соединяющие элементы – это стрелки, которые используются для связи элементов потока BPMN (событий, процессов, шлюзов).</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Базовое разделение соединяющих элементов на три типа:</a:t>
            </a:r>
            <a:endParaRPr/>
          </a:p>
          <a:p>
            <a:pPr indent="-228600" lvl="0" marL="22860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Поток операций (Sequence Flow)</a:t>
            </a:r>
            <a:endParaRPr/>
          </a:p>
          <a:p>
            <a:pPr indent="-228600" lvl="0" marL="22860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Поток сообщений (Message Flow)</a:t>
            </a:r>
            <a:endParaRPr/>
          </a:p>
          <a:p>
            <a:pPr indent="-228600" lvl="0" marL="22860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Ассоциация (Association)</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2"/>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Соединяющие элементы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395" name="Google Shape;395;p32"/>
          <p:cNvSpPr txBox="1"/>
          <p:nvPr/>
        </p:nvSpPr>
        <p:spPr>
          <a:xfrm>
            <a:off x="541775" y="1260000"/>
            <a:ext cx="7426567" cy="1409217"/>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Поток операций</a:t>
            </a:r>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Потоки операций служат для отображения последовательности операций и отражают ход последовательности процесса.</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descr="Flow Sequence" id="396" name="Google Shape;396;p32"/>
          <p:cNvPicPr preferRelativeResize="0"/>
          <p:nvPr/>
        </p:nvPicPr>
        <p:blipFill rotWithShape="1">
          <a:blip r:embed="rId3">
            <a:alphaModFix/>
          </a:blip>
          <a:srcRect b="0" l="0" r="0" t="0"/>
          <a:stretch/>
        </p:blipFill>
        <p:spPr>
          <a:xfrm>
            <a:off x="541775" y="1733826"/>
            <a:ext cx="1282700" cy="165100"/>
          </a:xfrm>
          <a:prstGeom prst="rect">
            <a:avLst/>
          </a:prstGeom>
          <a:noFill/>
          <a:ln>
            <a:noFill/>
          </a:ln>
        </p:spPr>
      </p:pic>
      <p:pic>
        <p:nvPicPr>
          <p:cNvPr id="397" name="Google Shape;397;p32"/>
          <p:cNvPicPr preferRelativeResize="0"/>
          <p:nvPr/>
        </p:nvPicPr>
        <p:blipFill rotWithShape="1">
          <a:blip r:embed="rId4">
            <a:alphaModFix/>
          </a:blip>
          <a:srcRect b="0" l="0" r="0" t="0"/>
          <a:stretch/>
        </p:blipFill>
        <p:spPr>
          <a:xfrm>
            <a:off x="541775" y="2757417"/>
            <a:ext cx="1775791" cy="514979"/>
          </a:xfrm>
          <a:prstGeom prst="rect">
            <a:avLst/>
          </a:prstGeom>
          <a:noFill/>
          <a:ln>
            <a:noFill/>
          </a:ln>
        </p:spPr>
      </p:pic>
      <p:pic>
        <p:nvPicPr>
          <p:cNvPr id="398" name="Google Shape;398;p32"/>
          <p:cNvPicPr preferRelativeResize="0"/>
          <p:nvPr/>
        </p:nvPicPr>
        <p:blipFill rotWithShape="1">
          <a:blip r:embed="rId5">
            <a:alphaModFix/>
          </a:blip>
          <a:srcRect b="0" l="0" r="0" t="0"/>
          <a:stretch/>
        </p:blipFill>
        <p:spPr>
          <a:xfrm>
            <a:off x="2770619" y="2757417"/>
            <a:ext cx="1801381" cy="1284985"/>
          </a:xfrm>
          <a:prstGeom prst="rect">
            <a:avLst/>
          </a:prstGeom>
          <a:noFill/>
          <a:ln>
            <a:noFill/>
          </a:ln>
        </p:spPr>
      </p:pic>
      <p:pic>
        <p:nvPicPr>
          <p:cNvPr id="399" name="Google Shape;399;p32"/>
          <p:cNvPicPr preferRelativeResize="0"/>
          <p:nvPr/>
        </p:nvPicPr>
        <p:blipFill rotWithShape="1">
          <a:blip r:embed="rId6">
            <a:alphaModFix/>
          </a:blip>
          <a:srcRect b="0" l="0" r="0" t="0"/>
          <a:stretch/>
        </p:blipFill>
        <p:spPr>
          <a:xfrm>
            <a:off x="4935601" y="2695300"/>
            <a:ext cx="1975538" cy="140921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3"/>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Соединяющие элементы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05" name="Google Shape;405;p33"/>
          <p:cNvSpPr txBox="1"/>
          <p:nvPr/>
        </p:nvSpPr>
        <p:spPr>
          <a:xfrm>
            <a:off x="541775" y="1260000"/>
            <a:ext cx="8060450" cy="1778549"/>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Поток сообщений</a:t>
            </a:r>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Потоки сообщений служат для отображения обмена сообщениями (отправка/получение).</a:t>
            </a:r>
            <a:endParaRPr/>
          </a:p>
          <a:p>
            <a:pPr indent="0" lvl="0" marL="0" marR="0" rtl="0" algn="l">
              <a:lnSpc>
                <a:spcPct val="100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Поток сообщений не отображает ход выполнения процесса, а показывает передачу сообщений или объектов из одного процесса в другой процесс или внешнюю ссылку. </a:t>
            </a: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descr="Flow Message" id="406" name="Google Shape;406;p33"/>
          <p:cNvPicPr preferRelativeResize="0"/>
          <p:nvPr/>
        </p:nvPicPr>
        <p:blipFill rotWithShape="1">
          <a:blip r:embed="rId3">
            <a:alphaModFix/>
          </a:blip>
          <a:srcRect b="0" l="0" r="0" t="0"/>
          <a:stretch/>
        </p:blipFill>
        <p:spPr>
          <a:xfrm>
            <a:off x="541775" y="1700208"/>
            <a:ext cx="1156396" cy="132701"/>
          </a:xfrm>
          <a:prstGeom prst="rect">
            <a:avLst/>
          </a:prstGeom>
          <a:noFill/>
          <a:ln>
            <a:noFill/>
          </a:ln>
        </p:spPr>
      </p:pic>
      <p:pic>
        <p:nvPicPr>
          <p:cNvPr descr="Flow Message Inittiting" id="407" name="Google Shape;407;p33"/>
          <p:cNvPicPr preferRelativeResize="0"/>
          <p:nvPr/>
        </p:nvPicPr>
        <p:blipFill rotWithShape="1">
          <a:blip r:embed="rId4">
            <a:alphaModFix/>
          </a:blip>
          <a:srcRect b="0" l="0" r="0" t="0"/>
          <a:stretch/>
        </p:blipFill>
        <p:spPr>
          <a:xfrm>
            <a:off x="2057952" y="1670172"/>
            <a:ext cx="1023178" cy="184508"/>
          </a:xfrm>
          <a:prstGeom prst="rect">
            <a:avLst/>
          </a:prstGeom>
          <a:noFill/>
          <a:ln>
            <a:noFill/>
          </a:ln>
        </p:spPr>
      </p:pic>
      <p:pic>
        <p:nvPicPr>
          <p:cNvPr descr="Flow Message Non Initiating" id="408" name="Google Shape;408;p33"/>
          <p:cNvPicPr preferRelativeResize="0"/>
          <p:nvPr/>
        </p:nvPicPr>
        <p:blipFill rotWithShape="1">
          <a:blip r:embed="rId5">
            <a:alphaModFix/>
          </a:blip>
          <a:srcRect b="0" l="0" r="0" t="0"/>
          <a:stretch/>
        </p:blipFill>
        <p:spPr>
          <a:xfrm>
            <a:off x="3320221" y="1657807"/>
            <a:ext cx="1152388" cy="20780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4"/>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Соединяющие элементы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14" name="Google Shape;414;p34"/>
          <p:cNvSpPr txBox="1"/>
          <p:nvPr/>
        </p:nvSpPr>
        <p:spPr>
          <a:xfrm>
            <a:off x="541775" y="1260000"/>
            <a:ext cx="8060450"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Поток сообщений</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
        <p:nvSpPr>
          <p:cNvPr id="415" name="Google Shape;415;p34"/>
          <p:cNvSpPr txBox="1"/>
          <p:nvPr/>
        </p:nvSpPr>
        <p:spPr>
          <a:xfrm>
            <a:off x="4246203" y="1260000"/>
            <a:ext cx="4572000" cy="36471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На примере представлено 4 примера использования потоков сообщений:</a:t>
            </a:r>
            <a:endParaRPr/>
          </a:p>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 поток сообщений представляет механизм запуска процесса: Поток сообщений 1 выходит из внешнего процесса (или внешней ссылки) и входит в стартовое Событие 1. В качестве события может выступать и промежуточное событие-обработчик, но в этом случае поток сообщений будет инициировать лишь возникновение события, а не запуск процесса;</a:t>
            </a:r>
            <a:endParaRPr/>
          </a:p>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 поток сообщений используется для передачи сообщений или объектов из внешнего процесса (или внешней ссылки) в один из процессов рассматриваемого процесса: Поток сообщений 2 выходит из Процесса 2 и входит в Задачу 1;</a:t>
            </a:r>
            <a:endParaRPr/>
          </a:p>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 поток сообщений используется для передачи сообщений или объектов из одного процесса рассматриваемого процесса во внешний процесс (или внешнюю ссылку): Поток сообщений 3 выходит из Задачи 2 и входит во внешний процесс (или внешнюю ссылку);</a:t>
            </a:r>
            <a:endParaRPr/>
          </a:p>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 передача сообщения (или объекта) во внешний процесс (или внешнюю ссылку) инициируется конечным событием: Поток сообщений 4 выходит из конечного События 2 и входит во внешний процесс (или внешнюю ссылку). В качестве события может выступать и промежуточное событие-инициатор.</a:t>
            </a:r>
            <a:endParaRPr/>
          </a:p>
        </p:txBody>
      </p:sp>
      <p:pic>
        <p:nvPicPr>
          <p:cNvPr id="416" name="Google Shape;416;p34"/>
          <p:cNvPicPr preferRelativeResize="0"/>
          <p:nvPr/>
        </p:nvPicPr>
        <p:blipFill rotWithShape="1">
          <a:blip r:embed="rId3">
            <a:alphaModFix/>
          </a:blip>
          <a:srcRect b="0" l="0" r="0" t="0"/>
          <a:stretch/>
        </p:blipFill>
        <p:spPr>
          <a:xfrm>
            <a:off x="431362" y="1797701"/>
            <a:ext cx="3598863" cy="25717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5"/>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Соединяющие элементы</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22" name="Google Shape;422;p35"/>
          <p:cNvSpPr txBox="1"/>
          <p:nvPr/>
        </p:nvSpPr>
        <p:spPr>
          <a:xfrm>
            <a:off x="541775" y="1260000"/>
            <a:ext cx="8060450" cy="1409217"/>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Ассоциации</a:t>
            </a:r>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t/>
            </a:r>
            <a:endParaRPr b="1" i="0" sz="1200" u="none" cap="none" strike="noStrike">
              <a:solidFill>
                <a:srgbClr val="1D1D1B"/>
              </a:solidFill>
              <a:latin typeface="IBM Plex Sans"/>
              <a:ea typeface="IBM Plex Sans"/>
              <a:cs typeface="IBM Plex Sans"/>
              <a:sym typeface="IBM Plex Sans"/>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Ассоциации служат для установления связи между элементами потока.</a:t>
            </a:r>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То есть такие стрелки используются для отображения связи объектов данных и баз данных с процессами. Связь может быть направленной и ненаправленной в зависимости от соединяемых элементов и типа связи.</a:t>
            </a:r>
            <a:endParaRPr/>
          </a:p>
        </p:txBody>
      </p:sp>
      <p:pic>
        <p:nvPicPr>
          <p:cNvPr descr="Flow Association One" id="423" name="Google Shape;423;p35"/>
          <p:cNvPicPr preferRelativeResize="0"/>
          <p:nvPr/>
        </p:nvPicPr>
        <p:blipFill rotWithShape="1">
          <a:blip r:embed="rId3">
            <a:alphaModFix/>
          </a:blip>
          <a:srcRect b="0" l="0" r="0" t="0"/>
          <a:stretch/>
        </p:blipFill>
        <p:spPr>
          <a:xfrm>
            <a:off x="541775" y="1706532"/>
            <a:ext cx="862482" cy="152203"/>
          </a:xfrm>
          <a:prstGeom prst="rect">
            <a:avLst/>
          </a:prstGeom>
          <a:noFill/>
          <a:ln>
            <a:noFill/>
          </a:ln>
        </p:spPr>
      </p:pic>
      <p:pic>
        <p:nvPicPr>
          <p:cNvPr descr="Flow Association both" id="424" name="Google Shape;424;p35"/>
          <p:cNvPicPr preferRelativeResize="0"/>
          <p:nvPr/>
        </p:nvPicPr>
        <p:blipFill rotWithShape="1">
          <a:blip r:embed="rId4">
            <a:alphaModFix/>
          </a:blip>
          <a:srcRect b="0" l="0" r="0" t="0"/>
          <a:stretch/>
        </p:blipFill>
        <p:spPr>
          <a:xfrm>
            <a:off x="1594758" y="1706531"/>
            <a:ext cx="862489" cy="152204"/>
          </a:xfrm>
          <a:prstGeom prst="rect">
            <a:avLst/>
          </a:prstGeom>
          <a:noFill/>
          <a:ln>
            <a:noFill/>
          </a:ln>
        </p:spPr>
      </p:pic>
      <p:pic>
        <p:nvPicPr>
          <p:cNvPr id="425" name="Google Shape;425;p35"/>
          <p:cNvPicPr preferRelativeResize="0"/>
          <p:nvPr/>
        </p:nvPicPr>
        <p:blipFill rotWithShape="1">
          <a:blip r:embed="rId5">
            <a:alphaModFix/>
          </a:blip>
          <a:srcRect b="0" l="0" r="0" t="0"/>
          <a:stretch/>
        </p:blipFill>
        <p:spPr>
          <a:xfrm>
            <a:off x="541775" y="2909702"/>
            <a:ext cx="3535136" cy="1778826"/>
          </a:xfrm>
          <a:prstGeom prst="rect">
            <a:avLst/>
          </a:prstGeom>
          <a:noFill/>
          <a:ln>
            <a:noFill/>
          </a:ln>
        </p:spPr>
      </p:pic>
      <p:sp>
        <p:nvSpPr>
          <p:cNvPr id="426" name="Google Shape;426;p35"/>
          <p:cNvSpPr txBox="1"/>
          <p:nvPr/>
        </p:nvSpPr>
        <p:spPr>
          <a:xfrm>
            <a:off x="4419600" y="3038505"/>
            <a:ext cx="3378631"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Объект данных передается из Процесса 1 в Процесс 3. При этом при помощи ассоциаций устанавливается 2 связи: связь процесса с объектом данных и связь объекта данных с процессом. При наведении связи между двумя элементами предлагается выбрать тип связи.</a:t>
            </a:r>
            <a:endParaRPr/>
          </a:p>
          <a:p>
            <a:pPr indent="0" lvl="0" marL="0" marR="0" rtl="0" algn="l">
              <a:lnSpc>
                <a:spcPct val="100000"/>
              </a:lnSpc>
              <a:spcBef>
                <a:spcPts val="0"/>
              </a:spcBef>
              <a:spcAft>
                <a:spcPts val="0"/>
              </a:spcAft>
              <a:buNone/>
            </a:pPr>
            <a:br>
              <a:rPr b="0" i="0" lang="ru-RU" sz="1050" u="none" cap="none" strike="noStrike">
                <a:solidFill>
                  <a:srgbClr val="7F7F7F"/>
                </a:solidFill>
                <a:latin typeface="IBM Plex Sans"/>
                <a:ea typeface="IBM Plex Sans"/>
                <a:cs typeface="IBM Plex Sans"/>
                <a:sym typeface="IBM Plex Sans"/>
              </a:rPr>
            </a:br>
            <a:endParaRPr b="0" i="0" sz="1050" u="none" cap="none" strike="noStrike">
              <a:solidFill>
                <a:srgbClr val="7F7F7F"/>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6"/>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Зоны ответственности</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37"/>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Зоны ответственности</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37" name="Google Shape;437;p37"/>
          <p:cNvSpPr txBox="1"/>
          <p:nvPr/>
        </p:nvSpPr>
        <p:spPr>
          <a:xfrm>
            <a:off x="541775" y="1260000"/>
            <a:ext cx="7426567"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Для разграничения зон ответственности по процессу в нотации BPMN принято использовать </a:t>
            </a:r>
            <a:r>
              <a:rPr b="1" i="0" lang="ru-RU" sz="1200" u="none" cap="none" strike="noStrike">
                <a:solidFill>
                  <a:srgbClr val="1D1D1B"/>
                </a:solidFill>
                <a:latin typeface="IBM Plex Sans"/>
                <a:ea typeface="IBM Plex Sans"/>
                <a:cs typeface="IBM Plex Sans"/>
                <a:sym typeface="IBM Plex Sans"/>
              </a:rPr>
              <a:t>Пулы (Pool)</a:t>
            </a:r>
            <a:r>
              <a:rPr b="0" i="0" lang="ru-RU" sz="1200" u="none" cap="none" strike="noStrike">
                <a:solidFill>
                  <a:srgbClr val="1D1D1B"/>
                </a:solidFill>
                <a:latin typeface="IBM Plex Sans"/>
                <a:ea typeface="IBM Plex Sans"/>
                <a:cs typeface="IBM Plex Sans"/>
                <a:sym typeface="IBM Plex Sans"/>
              </a:rPr>
              <a:t> и </a:t>
            </a:r>
            <a:r>
              <a:rPr b="1" i="0" lang="ru-RU" sz="1200" u="none" cap="none" strike="noStrike">
                <a:solidFill>
                  <a:srgbClr val="1D1D1B"/>
                </a:solidFill>
                <a:latin typeface="IBM Plex Sans"/>
                <a:ea typeface="IBM Plex Sans"/>
                <a:cs typeface="IBM Plex Sans"/>
                <a:sym typeface="IBM Plex Sans"/>
              </a:rPr>
              <a:t>Дорожки (Lanes)</a:t>
            </a:r>
            <a:r>
              <a:rPr b="0" i="0" lang="ru-RU" sz="1200" u="none" cap="none" strike="noStrike">
                <a:solidFill>
                  <a:srgbClr val="1D1D1B"/>
                </a:solidFill>
                <a:latin typeface="IBM Plex Sans"/>
                <a:ea typeface="IBM Plex Sans"/>
                <a:cs typeface="IBM Plex Sans"/>
                <a:sym typeface="IBM Plex Sans"/>
              </a:rPr>
              <a:t>. </a:t>
            </a:r>
            <a:endParaRPr/>
          </a:p>
        </p:txBody>
      </p:sp>
      <p:pic>
        <p:nvPicPr>
          <p:cNvPr descr="Pool" id="438" name="Google Shape;438;p37"/>
          <p:cNvPicPr preferRelativeResize="0"/>
          <p:nvPr/>
        </p:nvPicPr>
        <p:blipFill rotWithShape="1">
          <a:blip r:embed="rId3">
            <a:alphaModFix/>
          </a:blip>
          <a:srcRect b="0" l="0" r="0" t="0"/>
          <a:stretch/>
        </p:blipFill>
        <p:spPr>
          <a:xfrm>
            <a:off x="541775" y="2041152"/>
            <a:ext cx="3748314" cy="1061195"/>
          </a:xfrm>
          <a:prstGeom prst="rect">
            <a:avLst/>
          </a:prstGeom>
          <a:noFill/>
          <a:ln>
            <a:noFill/>
          </a:ln>
        </p:spPr>
      </p:pic>
      <p:sp>
        <p:nvSpPr>
          <p:cNvPr id="439" name="Google Shape;439;p37"/>
          <p:cNvSpPr txBox="1"/>
          <p:nvPr/>
        </p:nvSpPr>
        <p:spPr>
          <a:xfrm>
            <a:off x="4495800" y="2291872"/>
            <a:ext cx="3842657"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Пул является графическим разделением зон ответственности за определенный набор действий</a:t>
            </a:r>
            <a:endParaRPr/>
          </a:p>
        </p:txBody>
      </p:sp>
      <p:pic>
        <p:nvPicPr>
          <p:cNvPr descr="Lane" id="440" name="Google Shape;440;p37"/>
          <p:cNvPicPr preferRelativeResize="0"/>
          <p:nvPr/>
        </p:nvPicPr>
        <p:blipFill rotWithShape="1">
          <a:blip r:embed="rId4">
            <a:alphaModFix/>
          </a:blip>
          <a:srcRect b="0" l="0" r="0" t="0"/>
          <a:stretch/>
        </p:blipFill>
        <p:spPr>
          <a:xfrm>
            <a:off x="775608" y="3437298"/>
            <a:ext cx="3514482" cy="1061195"/>
          </a:xfrm>
          <a:prstGeom prst="rect">
            <a:avLst/>
          </a:prstGeom>
          <a:noFill/>
          <a:ln>
            <a:noFill/>
          </a:ln>
        </p:spPr>
      </p:pic>
      <p:sp>
        <p:nvSpPr>
          <p:cNvPr id="441" name="Google Shape;441;p37"/>
          <p:cNvSpPr txBox="1"/>
          <p:nvPr/>
        </p:nvSpPr>
        <p:spPr>
          <a:xfrm>
            <a:off x="4495800" y="3688018"/>
            <a:ext cx="3842657" cy="559753"/>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Дорожка обеспечивает разделение внутреннего пространства Пула, служит для упорядочивания действий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8"/>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Зоны ответственности</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47" name="Google Shape;447;p38"/>
          <p:cNvSpPr txBox="1"/>
          <p:nvPr/>
        </p:nvSpPr>
        <p:spPr>
          <a:xfrm>
            <a:off x="541775" y="1260000"/>
            <a:ext cx="7426567"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Для разграничения зон ответственности по процессу в нотации BPMN принято использовать </a:t>
            </a:r>
            <a:r>
              <a:rPr b="1" i="0" lang="ru-RU" sz="1200" u="none" cap="none" strike="noStrike">
                <a:solidFill>
                  <a:srgbClr val="1D1D1B"/>
                </a:solidFill>
                <a:latin typeface="IBM Plex Sans"/>
                <a:ea typeface="IBM Plex Sans"/>
                <a:cs typeface="IBM Plex Sans"/>
                <a:sym typeface="IBM Plex Sans"/>
              </a:rPr>
              <a:t>Пулы (Pool)</a:t>
            </a:r>
            <a:r>
              <a:rPr b="0" i="0" lang="ru-RU" sz="1200" u="none" cap="none" strike="noStrike">
                <a:solidFill>
                  <a:srgbClr val="1D1D1B"/>
                </a:solidFill>
                <a:latin typeface="IBM Plex Sans"/>
                <a:ea typeface="IBM Plex Sans"/>
                <a:cs typeface="IBM Plex Sans"/>
                <a:sym typeface="IBM Plex Sans"/>
              </a:rPr>
              <a:t> и </a:t>
            </a:r>
            <a:r>
              <a:rPr b="1" i="0" lang="ru-RU" sz="1200" u="none" cap="none" strike="noStrike">
                <a:solidFill>
                  <a:srgbClr val="1D1D1B"/>
                </a:solidFill>
                <a:latin typeface="IBM Plex Sans"/>
                <a:ea typeface="IBM Plex Sans"/>
                <a:cs typeface="IBM Plex Sans"/>
                <a:sym typeface="IBM Plex Sans"/>
              </a:rPr>
              <a:t>Дорожки (Lanes)</a:t>
            </a:r>
            <a:r>
              <a:rPr b="0" i="0" lang="ru-RU" sz="1200" u="none" cap="none" strike="noStrike">
                <a:solidFill>
                  <a:srgbClr val="1D1D1B"/>
                </a:solidFill>
                <a:latin typeface="IBM Plex Sans"/>
                <a:ea typeface="IBM Plex Sans"/>
                <a:cs typeface="IBM Plex Sans"/>
                <a:sym typeface="IBM Plex Sans"/>
              </a:rPr>
              <a:t>. </a:t>
            </a:r>
            <a:endParaRPr/>
          </a:p>
        </p:txBody>
      </p:sp>
      <p:pic>
        <p:nvPicPr>
          <p:cNvPr id="448" name="Google Shape;448;p38"/>
          <p:cNvPicPr preferRelativeResize="0"/>
          <p:nvPr/>
        </p:nvPicPr>
        <p:blipFill rotWithShape="1">
          <a:blip r:embed="rId3">
            <a:alphaModFix/>
          </a:blip>
          <a:srcRect b="0" l="0" r="0" t="0"/>
          <a:stretch/>
        </p:blipFill>
        <p:spPr>
          <a:xfrm>
            <a:off x="541775" y="1723288"/>
            <a:ext cx="7087507" cy="304222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39"/>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Артефакты и объекты данных</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
          <p:cNvSpPr txBox="1"/>
          <p:nvPr>
            <p:ph type="title"/>
          </p:nvPr>
        </p:nvSpPr>
        <p:spPr>
          <a:xfrm>
            <a:off x="548750" y="720000"/>
            <a:ext cx="8064000" cy="235500"/>
          </a:xfrm>
          <a:prstGeom prst="rect">
            <a:avLst/>
          </a:prstGeom>
          <a:noFill/>
          <a:ln>
            <a:noFill/>
          </a:ln>
        </p:spPr>
        <p:txBody>
          <a:bodyPr anchorCtr="0" anchor="b" bIns="0" lIns="0" spcFirstLastPara="1" rIns="0" wrap="square" tIns="0">
            <a:spAutoFit/>
          </a:bodyPr>
          <a:lstStyle/>
          <a:p>
            <a:pPr indent="0" lvl="0" marL="0" marR="0" rtl="0" algn="l">
              <a:lnSpc>
                <a:spcPct val="85000"/>
              </a:lnSpc>
              <a:spcBef>
                <a:spcPts val="0"/>
              </a:spcBef>
              <a:spcAft>
                <a:spcPts val="0"/>
              </a:spcAft>
              <a:buClr>
                <a:srgbClr val="000000"/>
              </a:buClr>
              <a:buSzPts val="600"/>
              <a:buFont typeface="Arial"/>
              <a:buNone/>
            </a:pPr>
            <a:r>
              <a:rPr b="0" i="0" lang="ru-RU" sz="1800" u="none" cap="none" strike="noStrike">
                <a:solidFill>
                  <a:schemeClr val="dk1"/>
                </a:solidFill>
                <a:latin typeface="IBM Plex Sans SemiBold"/>
                <a:ea typeface="IBM Plex Sans SemiBold"/>
                <a:cs typeface="IBM Plex Sans SemiBold"/>
                <a:sym typeface="IBM Plex Sans SemiBold"/>
              </a:rPr>
              <a:t>Что будет на уроке сегодня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165" name="Google Shape;165;p4"/>
          <p:cNvSpPr txBox="1"/>
          <p:nvPr>
            <p:ph idx="1" type="subTitle"/>
          </p:nvPr>
        </p:nvSpPr>
        <p:spPr>
          <a:xfrm>
            <a:off x="539999" y="1572869"/>
            <a:ext cx="7092441" cy="738664"/>
          </a:xfrm>
          <a:prstGeom prst="rect">
            <a:avLst/>
          </a:prstGeom>
          <a:noFill/>
          <a:ln>
            <a:noFill/>
          </a:ln>
        </p:spPr>
        <p:txBody>
          <a:bodyPr anchorCtr="0" anchor="ctr" bIns="0" lIns="0" spcFirstLastPara="1" rIns="0" wrap="square" tIns="0">
            <a:spAutoFit/>
          </a:bodyPr>
          <a:lstStyle/>
          <a:p>
            <a:pPr indent="-306599" lvl="0" marL="374399" rtl="0" algn="l">
              <a:lnSpc>
                <a:spcPct val="200000"/>
              </a:lnSpc>
              <a:spcBef>
                <a:spcPts val="0"/>
              </a:spcBef>
              <a:spcAft>
                <a:spcPts val="0"/>
              </a:spcAft>
              <a:buClr>
                <a:schemeClr val="accent1"/>
              </a:buClr>
              <a:buSzPts val="1200"/>
              <a:buFont typeface="IBM Plex Sans"/>
              <a:buChar char="📌"/>
            </a:pPr>
            <a:r>
              <a:rPr lang="ru-RU" sz="1200">
                <a:solidFill>
                  <a:schemeClr val="dk1"/>
                </a:solidFill>
              </a:rPr>
              <a:t>Узнаем, что такое нотация для моделирования бизнес-процессов и как ею пользоваться;</a:t>
            </a:r>
            <a:endParaRPr/>
          </a:p>
          <a:p>
            <a:pPr indent="-306599" lvl="0" marL="374399" rtl="0" algn="l">
              <a:lnSpc>
                <a:spcPct val="200000"/>
              </a:lnSpc>
              <a:spcBef>
                <a:spcPts val="0"/>
              </a:spcBef>
              <a:spcAft>
                <a:spcPts val="0"/>
              </a:spcAft>
              <a:buClr>
                <a:schemeClr val="accent1"/>
              </a:buClr>
              <a:buSzPts val="1200"/>
              <a:buFont typeface="IBM Plex Sans"/>
              <a:buChar char="📌"/>
            </a:pPr>
            <a:r>
              <a:rPr lang="ru-RU" sz="1200">
                <a:solidFill>
                  <a:schemeClr val="dk1"/>
                </a:solidFill>
              </a:rPr>
              <a:t>Подробно изучим нотацию BPMN.</a:t>
            </a:r>
            <a:endParaRPr/>
          </a:p>
        </p:txBody>
      </p:sp>
      <p:sp>
        <p:nvSpPr>
          <p:cNvPr id="166" name="Google Shape;166;p4"/>
          <p:cNvSpPr txBox="1"/>
          <p:nvPr>
            <p:ph idx="1"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p>
            <a:pPr indent="0" lvl="0" marL="0" rtl="0" algn="l">
              <a:lnSpc>
                <a:spcPct val="100000"/>
              </a:lnSpc>
              <a:spcBef>
                <a:spcPts val="0"/>
              </a:spcBef>
              <a:spcAft>
                <a:spcPts val="0"/>
              </a:spcAft>
              <a:buSzPts val="10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0"/>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Артефакты и объекты данных</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59" name="Google Shape;459;p40"/>
          <p:cNvSpPr txBox="1"/>
          <p:nvPr/>
        </p:nvSpPr>
        <p:spPr>
          <a:xfrm>
            <a:off x="541775" y="1260000"/>
            <a:ext cx="7426567" cy="929085"/>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Объекты данных </a:t>
            </a:r>
            <a:r>
              <a:rPr b="0" i="0" lang="ru-RU" sz="1200" u="none" cap="none" strike="noStrike">
                <a:solidFill>
                  <a:srgbClr val="1D1D1B"/>
                </a:solidFill>
                <a:latin typeface="IBM Plex Sans"/>
                <a:ea typeface="IBM Plex Sans"/>
                <a:cs typeface="IBM Plex Sans"/>
                <a:sym typeface="IBM Plex Sans"/>
              </a:rPr>
              <a:t>не оказывает непосредственного влияния на поток операций, предоставляет информацию о данных в бизнес-процессе. </a:t>
            </a:r>
            <a:endParaRPr/>
          </a:p>
          <a:p>
            <a:pPr indent="0" lvl="0" marL="0" marR="0" rtl="0" algn="l">
              <a:lnSpc>
                <a:spcPct val="100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descr="Изображение выглядит как текст, стол, снимок экрана&#10;&#10;Автоматически созданное описание" id="460" name="Google Shape;460;p40"/>
          <p:cNvPicPr preferRelativeResize="0"/>
          <p:nvPr/>
        </p:nvPicPr>
        <p:blipFill rotWithShape="1">
          <a:blip r:embed="rId3">
            <a:alphaModFix/>
          </a:blip>
          <a:srcRect b="0" l="0" r="0" t="0"/>
          <a:stretch/>
        </p:blipFill>
        <p:spPr>
          <a:xfrm>
            <a:off x="541775" y="1905308"/>
            <a:ext cx="633883" cy="845177"/>
          </a:xfrm>
          <a:prstGeom prst="rect">
            <a:avLst/>
          </a:prstGeom>
          <a:noFill/>
          <a:ln>
            <a:noFill/>
          </a:ln>
        </p:spPr>
      </p:pic>
      <p:sp>
        <p:nvSpPr>
          <p:cNvPr id="461" name="Google Shape;461;p40"/>
          <p:cNvSpPr/>
          <p:nvPr/>
        </p:nvSpPr>
        <p:spPr>
          <a:xfrm>
            <a:off x="1479530" y="2048019"/>
            <a:ext cx="7122695" cy="559753"/>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Объект Данных (Date Object)</a:t>
            </a:r>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Товарно-материальные ценности (ТМЦ) или информация (например, типы документов), которые являются результатом процесса или задействованы в ходе него.</a:t>
            </a:r>
            <a:endParaRPr/>
          </a:p>
        </p:txBody>
      </p:sp>
      <p:pic>
        <p:nvPicPr>
          <p:cNvPr descr="Изображение выглядит как сосуд&#10;&#10;Автоматически созданное описание" id="462" name="Google Shape;462;p40"/>
          <p:cNvPicPr preferRelativeResize="0"/>
          <p:nvPr/>
        </p:nvPicPr>
        <p:blipFill rotWithShape="1">
          <a:blip r:embed="rId4">
            <a:alphaModFix/>
          </a:blip>
          <a:srcRect b="0" l="0" r="0" t="0"/>
          <a:stretch/>
        </p:blipFill>
        <p:spPr>
          <a:xfrm>
            <a:off x="504604" y="3374392"/>
            <a:ext cx="749671" cy="790194"/>
          </a:xfrm>
          <a:prstGeom prst="rect">
            <a:avLst/>
          </a:prstGeom>
          <a:noFill/>
          <a:ln>
            <a:noFill/>
          </a:ln>
        </p:spPr>
      </p:pic>
      <p:sp>
        <p:nvSpPr>
          <p:cNvPr id="463" name="Google Shape;463;p40"/>
          <p:cNvSpPr/>
          <p:nvPr/>
        </p:nvSpPr>
        <p:spPr>
          <a:xfrm>
            <a:off x="1479529" y="3581945"/>
            <a:ext cx="7122695"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Хранилища Данных (Data Stores)</a:t>
            </a:r>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База данных, которая содержит информацию, задействованную в ходе процесса.</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1"/>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Артефакты и объекты данных</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69" name="Google Shape;469;p41"/>
          <p:cNvSpPr txBox="1"/>
          <p:nvPr/>
        </p:nvSpPr>
        <p:spPr>
          <a:xfrm>
            <a:off x="541775" y="1260000"/>
            <a:ext cx="7426567" cy="929085"/>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Объекты данных </a:t>
            </a:r>
            <a:r>
              <a:rPr b="0" i="0" lang="ru-RU" sz="1200" u="none" cap="none" strike="noStrike">
                <a:solidFill>
                  <a:srgbClr val="1D1D1B"/>
                </a:solidFill>
                <a:latin typeface="IBM Plex Sans"/>
                <a:ea typeface="IBM Plex Sans"/>
                <a:cs typeface="IBM Plex Sans"/>
                <a:sym typeface="IBM Plex Sans"/>
              </a:rPr>
              <a:t>не оказывает непосредственного влияния на поток операций, предоставляет информацию о данных в бизнес-процессе. </a:t>
            </a:r>
            <a:endParaRPr/>
          </a:p>
          <a:p>
            <a:pPr indent="0" lvl="0" marL="0" marR="0" rtl="0" algn="l">
              <a:lnSpc>
                <a:spcPct val="100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id="470" name="Google Shape;470;p41"/>
          <p:cNvPicPr preferRelativeResize="0"/>
          <p:nvPr/>
        </p:nvPicPr>
        <p:blipFill rotWithShape="1">
          <a:blip r:embed="rId3">
            <a:alphaModFix/>
          </a:blip>
          <a:srcRect b="0" l="0" r="0" t="0"/>
          <a:stretch/>
        </p:blipFill>
        <p:spPr>
          <a:xfrm>
            <a:off x="668755" y="2020495"/>
            <a:ext cx="3903245" cy="2560193"/>
          </a:xfrm>
          <a:prstGeom prst="rect">
            <a:avLst/>
          </a:prstGeom>
          <a:noFill/>
          <a:ln>
            <a:noFill/>
          </a:ln>
        </p:spPr>
      </p:pic>
      <p:sp>
        <p:nvSpPr>
          <p:cNvPr id="471" name="Google Shape;471;p41"/>
          <p:cNvSpPr txBox="1"/>
          <p:nvPr/>
        </p:nvSpPr>
        <p:spPr>
          <a:xfrm>
            <a:off x="4572000" y="2692389"/>
            <a:ext cx="3378631" cy="57708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050" u="none" cap="none" strike="noStrike">
                <a:solidFill>
                  <a:srgbClr val="7F7F7F"/>
                </a:solidFill>
                <a:latin typeface="IBM Plex Sans"/>
                <a:ea typeface="IBM Plex Sans"/>
                <a:cs typeface="IBM Plex Sans"/>
                <a:sym typeface="IBM Plex Sans"/>
              </a:rPr>
              <a:t>В данном примере мы видим несколько объектов: заявка (полученная, отклоненная, принятая, проверенная) и посылка (подготовленная).</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2"/>
          <p:cNvSpPr txBox="1"/>
          <p:nvPr/>
        </p:nvSpPr>
        <p:spPr>
          <a:xfrm>
            <a:off x="541775" y="720000"/>
            <a:ext cx="7408856"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Артефакты и объекты данных</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77" name="Google Shape;477;p42"/>
          <p:cNvSpPr txBox="1"/>
          <p:nvPr/>
        </p:nvSpPr>
        <p:spPr>
          <a:xfrm>
            <a:off x="541775" y="1260000"/>
            <a:ext cx="7426567" cy="744419"/>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Под </a:t>
            </a:r>
            <a:r>
              <a:rPr b="1" i="0" lang="ru-RU" sz="1200" u="none" cap="none" strike="noStrike">
                <a:solidFill>
                  <a:srgbClr val="1D1D1B"/>
                </a:solidFill>
                <a:latin typeface="IBM Plex Sans"/>
                <a:ea typeface="IBM Plex Sans"/>
                <a:cs typeface="IBM Plex Sans"/>
                <a:sym typeface="IBM Plex Sans"/>
              </a:rPr>
              <a:t>артефактами</a:t>
            </a:r>
            <a:r>
              <a:rPr b="0" i="0" lang="ru-RU" sz="1200" u="none" cap="none" strike="noStrike">
                <a:solidFill>
                  <a:srgbClr val="1D1D1B"/>
                </a:solidFill>
                <a:latin typeface="IBM Plex Sans"/>
                <a:ea typeface="IBM Plex Sans"/>
                <a:cs typeface="IBM Plex Sans"/>
                <a:sym typeface="IBM Plex Sans"/>
              </a:rPr>
              <a:t> понимают специальные обозначения на диаграмме процесса, которые упрощают прочтение или дают комментарии к выполнению данного бизнес-процесса.</a:t>
            </a:r>
            <a:br>
              <a:rPr b="0" i="0" lang="ru-RU" sz="1200" u="none" cap="none" strike="noStrike">
                <a:solidFill>
                  <a:srgbClr val="1D1D1B"/>
                </a:solidFill>
                <a:latin typeface="IBM Plex Sans"/>
                <a:ea typeface="IBM Plex Sans"/>
                <a:cs typeface="IBM Plex Sans"/>
                <a:sym typeface="IBM Plex Sans"/>
              </a:rPr>
            </a:b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sp>
        <p:nvSpPr>
          <p:cNvPr id="478" name="Google Shape;478;p42"/>
          <p:cNvSpPr/>
          <p:nvPr/>
        </p:nvSpPr>
        <p:spPr>
          <a:xfrm>
            <a:off x="1479530" y="1905075"/>
            <a:ext cx="7122695"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Группа объектов (Group)</a:t>
            </a:r>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Группировка объектов, не оказывающая влияние на последовательность операций.</a:t>
            </a:r>
            <a:endParaRPr/>
          </a:p>
        </p:txBody>
      </p:sp>
      <p:sp>
        <p:nvSpPr>
          <p:cNvPr id="479" name="Google Shape;479;p42"/>
          <p:cNvSpPr/>
          <p:nvPr/>
        </p:nvSpPr>
        <p:spPr>
          <a:xfrm>
            <a:off x="1479530" y="2634326"/>
            <a:ext cx="7122695" cy="375088"/>
          </a:xfrm>
          <a:prstGeom prst="rect">
            <a:avLst/>
          </a:prstGeom>
          <a:noFill/>
          <a:ln>
            <a:noFill/>
          </a:ln>
        </p:spPr>
        <p:txBody>
          <a:bodyPr anchorCtr="0" anchor="t" bIns="0" lIns="0" spcFirstLastPara="1" rIns="0" wrap="square" tIns="5700">
            <a:spAutoFit/>
          </a:bodyPr>
          <a:lstStyle/>
          <a:p>
            <a:pPr indent="0" lvl="0" marL="0" marR="0" rtl="0" algn="l">
              <a:lnSpc>
                <a:spcPct val="100000"/>
              </a:lnSpc>
              <a:spcBef>
                <a:spcPts val="0"/>
              </a:spcBef>
              <a:spcAft>
                <a:spcPts val="0"/>
              </a:spcAft>
              <a:buNone/>
            </a:pPr>
            <a:r>
              <a:rPr b="1" i="0" lang="ru-RU" sz="1200" u="none" cap="none" strike="noStrike">
                <a:solidFill>
                  <a:srgbClr val="1D1D1B"/>
                </a:solidFill>
                <a:latin typeface="IBM Plex Sans"/>
                <a:ea typeface="IBM Plex Sans"/>
                <a:cs typeface="IBM Plex Sans"/>
                <a:sym typeface="IBM Plex Sans"/>
              </a:rPr>
              <a:t>Текст (Text)</a:t>
            </a:r>
            <a:endParaRPr/>
          </a:p>
          <a:p>
            <a:pPr indent="0" lvl="0" marL="0" marR="0" rtl="0" algn="l">
              <a:lnSpc>
                <a:spcPct val="100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Пояснения, комментарии к элементам потока на диаграмме бизнес-процесса.</a:t>
            </a:r>
            <a:endParaRPr/>
          </a:p>
        </p:txBody>
      </p:sp>
      <p:pic>
        <p:nvPicPr>
          <p:cNvPr id="480" name="Google Shape;480;p42"/>
          <p:cNvPicPr preferRelativeResize="0"/>
          <p:nvPr/>
        </p:nvPicPr>
        <p:blipFill rotWithShape="1">
          <a:blip r:embed="rId3">
            <a:alphaModFix/>
          </a:blip>
          <a:srcRect b="0" l="0" r="0" t="0"/>
          <a:stretch/>
        </p:blipFill>
        <p:spPr>
          <a:xfrm>
            <a:off x="504604" y="1845926"/>
            <a:ext cx="749671" cy="462563"/>
          </a:xfrm>
          <a:prstGeom prst="rect">
            <a:avLst/>
          </a:prstGeom>
          <a:noFill/>
          <a:ln>
            <a:noFill/>
          </a:ln>
        </p:spPr>
      </p:pic>
      <p:pic>
        <p:nvPicPr>
          <p:cNvPr id="481" name="Google Shape;481;p42"/>
          <p:cNvPicPr preferRelativeResize="0"/>
          <p:nvPr/>
        </p:nvPicPr>
        <p:blipFill rotWithShape="1">
          <a:blip r:embed="rId4">
            <a:alphaModFix/>
          </a:blip>
          <a:srcRect b="0" l="0" r="0" t="0"/>
          <a:stretch/>
        </p:blipFill>
        <p:spPr>
          <a:xfrm>
            <a:off x="465010" y="2606382"/>
            <a:ext cx="829427" cy="430977"/>
          </a:xfrm>
          <a:prstGeom prst="rect">
            <a:avLst/>
          </a:prstGeom>
          <a:noFill/>
          <a:ln>
            <a:noFill/>
          </a:ln>
        </p:spPr>
      </p:pic>
      <p:pic>
        <p:nvPicPr>
          <p:cNvPr id="482" name="Google Shape;482;p42"/>
          <p:cNvPicPr preferRelativeResize="0"/>
          <p:nvPr/>
        </p:nvPicPr>
        <p:blipFill rotWithShape="1">
          <a:blip r:embed="rId5">
            <a:alphaModFix/>
          </a:blip>
          <a:srcRect b="0" l="0" r="0" t="0"/>
          <a:stretch/>
        </p:blipFill>
        <p:spPr>
          <a:xfrm>
            <a:off x="2222166" y="3182286"/>
            <a:ext cx="4699668" cy="1615974"/>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3"/>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Базовые принципы нотации BPMN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44"/>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93" name="Google Shape;493;p44"/>
          <p:cNvSpPr txBox="1"/>
          <p:nvPr/>
        </p:nvSpPr>
        <p:spPr>
          <a:xfrm>
            <a:off x="541775" y="1232922"/>
            <a:ext cx="7651730" cy="1384995"/>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Для использования нотации BPMN при описании бизнес-процессов необходимо следовать базовым принципам моделирования. В первую очередь требуется декомпозировать процесс до простейших операций, во вторую очередь соблюдать последовательность (порядок) исполнения процесса. Декомпозиция, с отображением на отдельных диаграммах, выполняется для участников (пулов) и отдельных подпроцессов.</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5"/>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499" name="Google Shape;499;p45"/>
          <p:cNvSpPr txBox="1"/>
          <p:nvPr/>
        </p:nvSpPr>
        <p:spPr>
          <a:xfrm>
            <a:off x="541775" y="1232922"/>
            <a:ext cx="7651730" cy="3191243"/>
          </a:xfrm>
          <a:prstGeom prst="rect">
            <a:avLst/>
          </a:prstGeom>
          <a:noFill/>
          <a:ln>
            <a:noFill/>
          </a:ln>
        </p:spPr>
        <p:txBody>
          <a:bodyPr anchorCtr="0" anchor="t" bIns="0" lIns="0" spcFirstLastPara="1" rIns="0" wrap="square" tIns="5700">
            <a:spAutoFit/>
          </a:bodyPr>
          <a:lstStyle/>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Рекомендуется отображать начальные и конечные события для каждого процесса. У одного процесса (пула, дорожки, развернутого подпроцесса) должно быть только одно начальное событие, но может быть несколько конечных событий.</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Процесс должен быть понятен и последователен.</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Упрощение схемы до критического пути бизнес-процесса. </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Потоки операций должны показывать последовательность операций. На диаграмме не допускается наличие элементов без единой связи.</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Допускается последовательное следование нескольких событий или процессов подряд.</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Шлюзы не являются объектом принятия решения, они только направляют поток операций.</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Каждый шлюз слияния (логический оператор) должен обладать минимум двумя входящими связями, шлюз ветвления (наличие нескольких сценариев дальнейшего хода бизнес-процесса) - минимум двумя исходящими. </a:t>
            </a:r>
            <a:endParaRPr/>
          </a:p>
          <a:p>
            <a:pPr indent="-228600" lvl="0" marL="228600" marR="0" rtl="0" algn="l">
              <a:lnSpc>
                <a:spcPct val="115000"/>
              </a:lnSpc>
              <a:spcBef>
                <a:spcPts val="0"/>
              </a:spcBef>
              <a:spcAft>
                <a:spcPts val="0"/>
              </a:spcAft>
              <a:buClr>
                <a:srgbClr val="000000"/>
              </a:buClr>
              <a:buSzPts val="1200"/>
              <a:buFont typeface="Arial"/>
              <a:buAutoNum type="arabicPeriod"/>
            </a:pPr>
            <a:r>
              <a:rPr b="0" i="0" lang="ru-RU" sz="1200" u="none" cap="none" strike="noStrike">
                <a:solidFill>
                  <a:srgbClr val="1D1D1B"/>
                </a:solidFill>
                <a:latin typeface="IBM Plex Sans"/>
                <a:ea typeface="IBM Plex Sans"/>
                <a:cs typeface="IBM Plex Sans"/>
                <a:sym typeface="IBM Plex Sans"/>
              </a:rPr>
              <a:t>Ветвление на альтернативные потоки (выбор хода бизнес-процесса) по логическим выражениям («исключающее ИЛИ» или логическое «ИЛИ») можно отобразить через соответствующий шлюз (эксклюзивный, неэксклюзивный или комплексный).</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46"/>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505" name="Google Shape;505;p46"/>
          <p:cNvSpPr txBox="1"/>
          <p:nvPr/>
        </p:nvSpPr>
        <p:spPr>
          <a:xfrm>
            <a:off x="541775" y="1232922"/>
            <a:ext cx="7651730" cy="1917048"/>
          </a:xfrm>
          <a:prstGeom prst="rect">
            <a:avLst/>
          </a:prstGeom>
          <a:noFill/>
          <a:ln>
            <a:noFill/>
          </a:ln>
        </p:spPr>
        <p:txBody>
          <a:bodyPr anchorCtr="0" anchor="t" bIns="0" lIns="0" spcFirstLastPara="1" rIns="0" wrap="square" tIns="5700">
            <a:spAutoFit/>
          </a:bodyPr>
          <a:lstStyle/>
          <a:p>
            <a:pPr indent="-228600" lvl="0" marL="228600" marR="0" rtl="0" algn="l">
              <a:lnSpc>
                <a:spcPct val="115000"/>
              </a:lnSpc>
              <a:spcBef>
                <a:spcPts val="0"/>
              </a:spcBef>
              <a:spcAft>
                <a:spcPts val="0"/>
              </a:spcAft>
              <a:buClr>
                <a:srgbClr val="000000"/>
              </a:buClr>
              <a:buSzPts val="1200"/>
              <a:buFont typeface="Arial"/>
              <a:buAutoNum type="arabicPeriod" startAt="9"/>
            </a:pPr>
            <a:r>
              <a:rPr b="0" i="0" lang="ru-RU" sz="1200" u="none" cap="none" strike="noStrike">
                <a:solidFill>
                  <a:srgbClr val="1D1D1B"/>
                </a:solidFill>
                <a:latin typeface="IBM Plex Sans"/>
                <a:ea typeface="IBM Plex Sans"/>
                <a:cs typeface="IBM Plex Sans"/>
                <a:sym typeface="IBM Plex Sans"/>
              </a:rPr>
              <a:t>Ветвление на альтернативные потоки в зависимости от произошедших событий можно отобразить через эксклюзивный шлюз, основанный на событиях, или с использованием граничных событий.</a:t>
            </a:r>
            <a:endParaRPr/>
          </a:p>
          <a:p>
            <a:pPr indent="-228600" lvl="0" marL="228600" marR="0" rtl="0" algn="l">
              <a:lnSpc>
                <a:spcPct val="115000"/>
              </a:lnSpc>
              <a:spcBef>
                <a:spcPts val="0"/>
              </a:spcBef>
              <a:spcAft>
                <a:spcPts val="0"/>
              </a:spcAft>
              <a:buClr>
                <a:srgbClr val="000000"/>
              </a:buClr>
              <a:buSzPts val="1200"/>
              <a:buFont typeface="Arial"/>
              <a:buAutoNum type="arabicPeriod" startAt="9"/>
            </a:pPr>
            <a:r>
              <a:rPr b="0" i="0" lang="ru-RU" sz="1200" u="none" cap="none" strike="noStrike">
                <a:solidFill>
                  <a:srgbClr val="1D1D1B"/>
                </a:solidFill>
                <a:latin typeface="IBM Plex Sans"/>
                <a:ea typeface="IBM Plex Sans"/>
                <a:cs typeface="IBM Plex Sans"/>
                <a:sym typeface="IBM Plex Sans"/>
              </a:rPr>
              <a:t>Шлюз, разветвляющий ветки, и шлюз, объединяющий эти ветки, должны совпадать. Допускается также ситуация, когда шлюз ветвления «И», шлюз объединения – «ИЛИ»</a:t>
            </a:r>
            <a:endParaRPr/>
          </a:p>
          <a:p>
            <a:pPr indent="-228600" lvl="0" marL="228600" marR="0" rtl="0" algn="l">
              <a:lnSpc>
                <a:spcPct val="115000"/>
              </a:lnSpc>
              <a:spcBef>
                <a:spcPts val="0"/>
              </a:spcBef>
              <a:spcAft>
                <a:spcPts val="0"/>
              </a:spcAft>
              <a:buClr>
                <a:srgbClr val="000000"/>
              </a:buClr>
              <a:buSzPts val="1200"/>
              <a:buFont typeface="Arial"/>
              <a:buAutoNum type="arabicPeriod" startAt="9"/>
            </a:pPr>
            <a:r>
              <a:rPr b="0" i="0" lang="ru-RU" sz="1200" u="none" cap="none" strike="noStrike">
                <a:solidFill>
                  <a:srgbClr val="1D1D1B"/>
                </a:solidFill>
                <a:latin typeface="IBM Plex Sans"/>
                <a:ea typeface="IBM Plex Sans"/>
                <a:cs typeface="IBM Plex Sans"/>
                <a:sym typeface="IBM Plex Sans"/>
              </a:rPr>
              <a:t>Количество пересечений линий следует минимизировать. Наличие на диаграмме пересечений линий не несет логической связи для бизнес-процесса.</a:t>
            </a:r>
            <a:endParaRPr/>
          </a:p>
          <a:p>
            <a:pPr indent="-228600" lvl="0" marL="228600" marR="0" rtl="0" algn="l">
              <a:lnSpc>
                <a:spcPct val="115000"/>
              </a:lnSpc>
              <a:spcBef>
                <a:spcPts val="0"/>
              </a:spcBef>
              <a:spcAft>
                <a:spcPts val="0"/>
              </a:spcAft>
              <a:buClr>
                <a:srgbClr val="000000"/>
              </a:buClr>
              <a:buSzPts val="1200"/>
              <a:buFont typeface="Arial"/>
              <a:buAutoNum type="arabicPeriod" startAt="9"/>
            </a:pPr>
            <a:r>
              <a:rPr b="0" i="0" lang="ru-RU" sz="1200" u="none" cap="none" strike="noStrike">
                <a:solidFill>
                  <a:srgbClr val="1D1D1B"/>
                </a:solidFill>
                <a:latin typeface="IBM Plex Sans"/>
                <a:ea typeface="IBM Plex Sans"/>
                <a:cs typeface="IBM Plex Sans"/>
                <a:sym typeface="IBM Plex Sans"/>
              </a:rPr>
              <a:t>Потоки операций не могут пересекать границы Пула.</a:t>
            </a:r>
            <a:endParaRPr/>
          </a:p>
          <a:p>
            <a:pPr indent="-228600" lvl="0" marL="228600" marR="0" rtl="0" algn="l">
              <a:lnSpc>
                <a:spcPct val="115000"/>
              </a:lnSpc>
              <a:spcBef>
                <a:spcPts val="0"/>
              </a:spcBef>
              <a:spcAft>
                <a:spcPts val="0"/>
              </a:spcAft>
              <a:buClr>
                <a:srgbClr val="000000"/>
              </a:buClr>
              <a:buSzPts val="1200"/>
              <a:buFont typeface="Arial"/>
              <a:buAutoNum type="arabicPeriod" startAt="9"/>
            </a:pPr>
            <a:r>
              <a:rPr b="0" i="0" lang="ru-RU" sz="1200" u="none" cap="none" strike="noStrike">
                <a:solidFill>
                  <a:srgbClr val="1D1D1B"/>
                </a:solidFill>
                <a:latin typeface="IBM Plex Sans"/>
                <a:ea typeface="IBM Plex Sans"/>
                <a:cs typeface="IBM Plex Sans"/>
                <a:sym typeface="IBM Plex Sans"/>
              </a:rPr>
              <a:t>Потоки сообщений должны отражать коммуникацию между участниками процесса. Не могут соединять объекты в одном Пуле (зоне ответственности одного участника)</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47"/>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Плюсы и минусы BPMN</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48"/>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BPMN</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516" name="Google Shape;516;p48"/>
          <p:cNvSpPr txBox="1"/>
          <p:nvPr/>
        </p:nvSpPr>
        <p:spPr>
          <a:xfrm>
            <a:off x="694175" y="2333022"/>
            <a:ext cx="3205277"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Плюсы</a:t>
            </a:r>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IBM Plex Sans SemiBold"/>
              <a:ea typeface="IBM Plex Sans SemiBold"/>
              <a:cs typeface="IBM Plex Sans SemiBold"/>
              <a:sym typeface="IBM Plex Sans SemiBold"/>
            </a:endParaRPr>
          </a:p>
          <a:p>
            <a:pPr indent="-285750" lvl="0" marL="285750" marR="0" rtl="0" algn="l">
              <a:lnSpc>
                <a:spcPct val="100000"/>
              </a:lnSpc>
              <a:spcBef>
                <a:spcPts val="0"/>
              </a:spcBef>
              <a:spcAft>
                <a:spcPts val="0"/>
              </a:spcAft>
              <a:buClr>
                <a:schemeClr val="accent2"/>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Язык данной нотации понятен большинству обычных работников компаний</a:t>
            </a:r>
            <a:endParaRPr/>
          </a:p>
          <a:p>
            <a:pPr indent="-285750" lvl="0" marL="285750" marR="0" rtl="0" algn="l">
              <a:lnSpc>
                <a:spcPct val="100000"/>
              </a:lnSpc>
              <a:spcBef>
                <a:spcPts val="0"/>
              </a:spcBef>
              <a:spcAft>
                <a:spcPts val="0"/>
              </a:spcAft>
              <a:buClr>
                <a:schemeClr val="accent2"/>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Предусматривает возможность переноса и чтения диаграмм бизнес-процессов между различными графическими редакторами и инструментальными средствами бизнес-моделирования</a:t>
            </a:r>
            <a:endParaRPr/>
          </a:p>
          <a:p>
            <a:pPr indent="-209550" lvl="0" marL="285750" marR="0" rtl="0" algn="l">
              <a:lnSpc>
                <a:spcPct val="100000"/>
              </a:lnSpc>
              <a:spcBef>
                <a:spcPts val="0"/>
              </a:spcBef>
              <a:spcAft>
                <a:spcPts val="0"/>
              </a:spcAft>
              <a:buClr>
                <a:schemeClr val="accent2"/>
              </a:buClr>
              <a:buSzPts val="1200"/>
              <a:buFont typeface="Arial"/>
              <a:buNone/>
            </a:pPr>
            <a:r>
              <a:t/>
            </a:r>
            <a:endParaRPr b="0" i="0" sz="1200" u="none" cap="none" strike="noStrike">
              <a:solidFill>
                <a:srgbClr val="1D1D1B"/>
              </a:solidFill>
              <a:latin typeface="IBM Plex Sans"/>
              <a:ea typeface="IBM Plex Sans"/>
              <a:cs typeface="IBM Plex Sans"/>
              <a:sym typeface="IBM Plex Sans"/>
            </a:endParaRPr>
          </a:p>
        </p:txBody>
      </p:sp>
      <p:sp>
        <p:nvSpPr>
          <p:cNvPr id="517" name="Google Shape;517;p48"/>
          <p:cNvSpPr txBox="1"/>
          <p:nvPr/>
        </p:nvSpPr>
        <p:spPr>
          <a:xfrm>
            <a:off x="4027093" y="2333022"/>
            <a:ext cx="4720667"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Минусы</a:t>
            </a:r>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IBM Plex Sans SemiBold"/>
              <a:ea typeface="IBM Plex Sans SemiBold"/>
              <a:cs typeface="IBM Plex Sans SemiBold"/>
              <a:sym typeface="IBM Plex Sans SemiBold"/>
            </a:endParaRPr>
          </a:p>
          <a:p>
            <a:pPr indent="-285750" lvl="0" marL="285750" marR="0" rtl="0" algn="l">
              <a:lnSpc>
                <a:spcPct val="100000"/>
              </a:lnSpc>
              <a:spcBef>
                <a:spcPts val="0"/>
              </a:spcBef>
              <a:spcAft>
                <a:spcPts val="0"/>
              </a:spcAft>
              <a:buClr>
                <a:schemeClr val="accent4"/>
              </a:buClr>
              <a:buSzPts val="1200"/>
              <a:buFont typeface="Arial"/>
              <a:buChar char="-"/>
            </a:pPr>
            <a:r>
              <a:rPr b="0" i="0" lang="ru-RU" sz="1200" u="none" cap="none" strike="noStrike">
                <a:solidFill>
                  <a:srgbClr val="1D1D1B"/>
                </a:solidFill>
                <a:latin typeface="IBM Plex Sans"/>
                <a:ea typeface="IBM Plex Sans"/>
                <a:cs typeface="IBM Plex Sans"/>
                <a:sym typeface="IBM Plex Sans"/>
              </a:rPr>
              <a:t>В стандарте моделирования BPMN предусмотрена только нотация для описания бизнес-процессов, но не предусмотрены нотации для описания организационной структуры, информационной модели, дерева целей и др.</a:t>
            </a:r>
            <a:endParaRPr/>
          </a:p>
        </p:txBody>
      </p:sp>
      <p:sp>
        <p:nvSpPr>
          <p:cNvPr id="518" name="Google Shape;518;p48"/>
          <p:cNvSpPr txBox="1"/>
          <p:nvPr/>
        </p:nvSpPr>
        <p:spPr>
          <a:xfrm>
            <a:off x="541775" y="1260000"/>
            <a:ext cx="7426567" cy="642853"/>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BPMN – </a:t>
            </a:r>
            <a:r>
              <a:rPr b="1" i="0" lang="ru-RU" sz="1200" u="none" cap="none" strike="noStrike">
                <a:solidFill>
                  <a:srgbClr val="1D1D1B"/>
                </a:solidFill>
                <a:latin typeface="IBM Plex Sans"/>
                <a:ea typeface="IBM Plex Sans"/>
                <a:cs typeface="IBM Plex Sans"/>
                <a:sym typeface="IBM Plex Sans"/>
              </a:rPr>
              <a:t>Business Process Modeling Notation </a:t>
            </a:r>
            <a:r>
              <a:rPr b="0" i="0" lang="ru-RU" sz="1200" u="none" cap="none" strike="noStrike">
                <a:solidFill>
                  <a:srgbClr val="1D1D1B"/>
                </a:solidFill>
                <a:latin typeface="IBM Plex Sans"/>
                <a:ea typeface="IBM Plex Sans"/>
                <a:cs typeface="IBM Plex Sans"/>
                <a:sym typeface="IBM Plex Sans"/>
              </a:rPr>
              <a:t>– индустриальный стандарт визуального описания исполняемых моделей процессов, ориентированных на интерактивное взаимодействие с участниками.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49"/>
          <p:cNvSpPr txBox="1"/>
          <p:nvPr>
            <p:ph type="title"/>
          </p:nvPr>
        </p:nvSpPr>
        <p:spPr>
          <a:xfrm>
            <a:off x="548750" y="720000"/>
            <a:ext cx="8064000" cy="235500"/>
          </a:xfrm>
          <a:prstGeom prst="rect">
            <a:avLst/>
          </a:prstGeom>
          <a:noFill/>
          <a:ln>
            <a:noFill/>
          </a:ln>
        </p:spPr>
        <p:txBody>
          <a:bodyPr anchorCtr="0" anchor="b" bIns="0" lIns="0" spcFirstLastPara="1" rIns="0" wrap="square" tIns="0">
            <a:spAutoFit/>
          </a:bodyPr>
          <a:lstStyle/>
          <a:p>
            <a:pPr indent="0" lvl="0" marL="0" marR="0" rtl="0" algn="l">
              <a:lnSpc>
                <a:spcPct val="85000"/>
              </a:lnSpc>
              <a:spcBef>
                <a:spcPts val="0"/>
              </a:spcBef>
              <a:spcAft>
                <a:spcPts val="0"/>
              </a:spcAft>
              <a:buClr>
                <a:srgbClr val="000000"/>
              </a:buClr>
              <a:buSzPts val="600"/>
              <a:buFont typeface="Arial"/>
              <a:buNone/>
            </a:pPr>
            <a:r>
              <a:rPr b="0" i="0" lang="ru-RU" sz="1800" u="none" cap="none" strike="noStrike">
                <a:solidFill>
                  <a:schemeClr val="dk1"/>
                </a:solidFill>
                <a:latin typeface="IBM Plex Sans SemiBold"/>
                <a:ea typeface="IBM Plex Sans SemiBold"/>
                <a:cs typeface="IBM Plex Sans SemiBold"/>
                <a:sym typeface="IBM Plex Sans SemiBold"/>
              </a:rPr>
              <a:t>Итоги урока</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524" name="Google Shape;524;p49"/>
          <p:cNvSpPr txBox="1"/>
          <p:nvPr>
            <p:ph idx="1" type="subTitle"/>
          </p:nvPr>
        </p:nvSpPr>
        <p:spPr>
          <a:xfrm>
            <a:off x="540000" y="1572869"/>
            <a:ext cx="7726922" cy="738664"/>
          </a:xfrm>
          <a:prstGeom prst="rect">
            <a:avLst/>
          </a:prstGeom>
          <a:noFill/>
          <a:ln>
            <a:noFill/>
          </a:ln>
        </p:spPr>
        <p:txBody>
          <a:bodyPr anchorCtr="0" anchor="ctr" bIns="0" lIns="0" spcFirstLastPara="1" rIns="0" wrap="square" tIns="0">
            <a:spAutoFit/>
          </a:bodyPr>
          <a:lstStyle/>
          <a:p>
            <a:pPr indent="-306599" lvl="0" marL="374399" rtl="0" algn="l">
              <a:lnSpc>
                <a:spcPct val="200000"/>
              </a:lnSpc>
              <a:spcBef>
                <a:spcPts val="0"/>
              </a:spcBef>
              <a:spcAft>
                <a:spcPts val="0"/>
              </a:spcAft>
              <a:buClr>
                <a:schemeClr val="accent1"/>
              </a:buClr>
              <a:buSzPts val="1200"/>
              <a:buFont typeface="IBM Plex Sans"/>
              <a:buChar char="📌"/>
            </a:pPr>
            <a:r>
              <a:rPr lang="ru-RU" sz="1200">
                <a:solidFill>
                  <a:schemeClr val="dk1"/>
                </a:solidFill>
              </a:rPr>
              <a:t>Узнали, что такое нотация для моделирования бизнес-процессов и как ею пользоваться;</a:t>
            </a:r>
            <a:endParaRPr/>
          </a:p>
          <a:p>
            <a:pPr indent="-306599" lvl="0" marL="374399" rtl="0" algn="l">
              <a:lnSpc>
                <a:spcPct val="200000"/>
              </a:lnSpc>
              <a:spcBef>
                <a:spcPts val="0"/>
              </a:spcBef>
              <a:spcAft>
                <a:spcPts val="0"/>
              </a:spcAft>
              <a:buClr>
                <a:schemeClr val="accent1"/>
              </a:buClr>
              <a:buSzPts val="1200"/>
              <a:buFont typeface="IBM Plex Sans"/>
              <a:buChar char="📌"/>
            </a:pPr>
            <a:r>
              <a:rPr lang="ru-RU" sz="1200">
                <a:solidFill>
                  <a:schemeClr val="dk1"/>
                </a:solidFill>
              </a:rPr>
              <a:t>Подробно изучили нотацию BPMN.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5"/>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Нотация</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pic>
        <p:nvPicPr>
          <p:cNvPr id="529" name="Google Shape;529;p50"/>
          <p:cNvPicPr preferRelativeResize="0"/>
          <p:nvPr/>
        </p:nvPicPr>
        <p:blipFill rotWithShape="1">
          <a:blip r:embed="rId3">
            <a:alphaModFix/>
          </a:blip>
          <a:srcRect b="0" l="0" r="0" t="0"/>
          <a:stretch/>
        </p:blipFill>
        <p:spPr>
          <a:xfrm rot="900149">
            <a:off x="5331734" y="2692882"/>
            <a:ext cx="2243677" cy="1682757"/>
          </a:xfrm>
          <a:prstGeom prst="roundRect">
            <a:avLst>
              <a:gd fmla="val 9050" name="adj"/>
            </a:avLst>
          </a:prstGeom>
          <a:noFill/>
          <a:ln>
            <a:noFill/>
          </a:ln>
        </p:spPr>
      </p:pic>
      <p:pic>
        <p:nvPicPr>
          <p:cNvPr id="530" name="Google Shape;530;p50"/>
          <p:cNvPicPr preferRelativeResize="0"/>
          <p:nvPr/>
        </p:nvPicPr>
        <p:blipFill rotWithShape="1">
          <a:blip r:embed="rId4">
            <a:alphaModFix/>
          </a:blip>
          <a:srcRect b="0" l="0" r="0" t="0"/>
          <a:stretch/>
        </p:blipFill>
        <p:spPr>
          <a:xfrm>
            <a:off x="6143858" y="339962"/>
            <a:ext cx="694430" cy="694430"/>
          </a:xfrm>
          <a:prstGeom prst="rect">
            <a:avLst/>
          </a:prstGeom>
          <a:noFill/>
          <a:ln>
            <a:noFill/>
          </a:ln>
        </p:spPr>
      </p:pic>
      <p:pic>
        <p:nvPicPr>
          <p:cNvPr id="531" name="Google Shape;531;p50"/>
          <p:cNvPicPr preferRelativeResize="0"/>
          <p:nvPr/>
        </p:nvPicPr>
        <p:blipFill rotWithShape="1">
          <a:blip r:embed="rId5">
            <a:alphaModFix/>
          </a:blip>
          <a:srcRect b="0" l="0" r="0" t="0"/>
          <a:stretch/>
        </p:blipFill>
        <p:spPr>
          <a:xfrm rot="900001">
            <a:off x="7761275" y="1637025"/>
            <a:ext cx="775350" cy="1085050"/>
          </a:xfrm>
          <a:prstGeom prst="rect">
            <a:avLst/>
          </a:prstGeom>
          <a:noFill/>
          <a:ln>
            <a:noFill/>
          </a:ln>
        </p:spPr>
      </p:pic>
      <p:pic>
        <p:nvPicPr>
          <p:cNvPr id="532" name="Google Shape;532;p50"/>
          <p:cNvPicPr preferRelativeResize="0"/>
          <p:nvPr/>
        </p:nvPicPr>
        <p:blipFill rotWithShape="1">
          <a:blip r:embed="rId6">
            <a:alphaModFix/>
          </a:blip>
          <a:srcRect b="0" l="0" r="0" t="0"/>
          <a:stretch/>
        </p:blipFill>
        <p:spPr>
          <a:xfrm>
            <a:off x="319250" y="460575"/>
            <a:ext cx="1594075" cy="1594075"/>
          </a:xfrm>
          <a:prstGeom prst="rect">
            <a:avLst/>
          </a:prstGeom>
          <a:noFill/>
          <a:ln>
            <a:noFill/>
          </a:ln>
        </p:spPr>
      </p:pic>
      <p:sp>
        <p:nvSpPr>
          <p:cNvPr id="533" name="Google Shape;533;p50"/>
          <p:cNvSpPr txBox="1"/>
          <p:nvPr/>
        </p:nvSpPr>
        <p:spPr>
          <a:xfrm rot="-622610">
            <a:off x="2139272" y="2021722"/>
            <a:ext cx="2669867" cy="738708"/>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600"/>
              <a:buFont typeface="Arial"/>
              <a:buNone/>
            </a:pPr>
            <a:r>
              <a:rPr b="0" i="0" lang="ru-RU" sz="3600" u="none" cap="none" strike="noStrike">
                <a:solidFill>
                  <a:schemeClr val="lt1"/>
                </a:solidFill>
                <a:latin typeface="IBM Plex Sans"/>
                <a:ea typeface="IBM Plex Sans"/>
                <a:cs typeface="IBM Plex Sans"/>
                <a:sym typeface="IBM Plex Sans"/>
              </a:rPr>
              <a:t>Вопросы?</a:t>
            </a:r>
            <a:endParaRPr b="0" i="0" sz="3600" u="none" cap="none" strike="noStrike">
              <a:solidFill>
                <a:schemeClr val="lt1"/>
              </a:solidFill>
              <a:latin typeface="IBM Plex Sans"/>
              <a:ea typeface="IBM Plex Sans"/>
              <a:cs typeface="IBM Plex Sans"/>
              <a:sym typeface="IBM Plex Sans"/>
            </a:endParaRPr>
          </a:p>
        </p:txBody>
      </p:sp>
      <p:sp>
        <p:nvSpPr>
          <p:cNvPr id="534" name="Google Shape;534;p50"/>
          <p:cNvSpPr txBox="1"/>
          <p:nvPr/>
        </p:nvSpPr>
        <p:spPr>
          <a:xfrm rot="489937">
            <a:off x="3056633" y="3652057"/>
            <a:ext cx="2669767" cy="36949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ru-RU" sz="1200" u="none" cap="none" strike="noStrike">
                <a:solidFill>
                  <a:schemeClr val="lt1"/>
                </a:solidFill>
                <a:latin typeface="IBM Plex Sans"/>
                <a:ea typeface="IBM Plex Sans"/>
                <a:cs typeface="IBM Plex Sans"/>
                <a:sym typeface="IBM Plex Sans"/>
              </a:rPr>
              <a:t>Вопросы?</a:t>
            </a:r>
            <a:endParaRPr b="0" i="0" sz="1200" u="none" cap="none" strike="noStrike">
              <a:solidFill>
                <a:schemeClr val="lt1"/>
              </a:solidFill>
              <a:latin typeface="IBM Plex Sans"/>
              <a:ea typeface="IBM Plex Sans"/>
              <a:cs typeface="IBM Plex Sans"/>
              <a:sym typeface="IBM Plex Sans"/>
            </a:endParaRPr>
          </a:p>
        </p:txBody>
      </p:sp>
      <p:sp>
        <p:nvSpPr>
          <p:cNvPr id="535" name="Google Shape;535;p50"/>
          <p:cNvSpPr txBox="1"/>
          <p:nvPr/>
        </p:nvSpPr>
        <p:spPr>
          <a:xfrm rot="489937">
            <a:off x="4902796" y="1396926"/>
            <a:ext cx="2669767" cy="46185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chemeClr val="lt1"/>
                </a:solidFill>
                <a:latin typeface="IBM Plex Sans"/>
                <a:ea typeface="IBM Plex Sans"/>
                <a:cs typeface="IBM Plex Sans"/>
                <a:sym typeface="IBM Plex Sans"/>
              </a:rPr>
              <a:t>Вопросы?</a:t>
            </a:r>
            <a:endParaRPr b="0" i="0" sz="18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1"/>
          <p:cNvSpPr txBox="1"/>
          <p:nvPr>
            <p:ph type="title"/>
          </p:nvPr>
        </p:nvSpPr>
        <p:spPr>
          <a:xfrm>
            <a:off x="548750" y="720000"/>
            <a:ext cx="8064000" cy="235500"/>
          </a:xfrm>
          <a:prstGeom prst="rect">
            <a:avLst/>
          </a:prstGeom>
          <a:noFill/>
          <a:ln>
            <a:noFill/>
          </a:ln>
        </p:spPr>
        <p:txBody>
          <a:bodyPr anchorCtr="0" anchor="b" bIns="0" lIns="0" spcFirstLastPara="1" rIns="0" wrap="square" tIns="0">
            <a:spAutoFit/>
          </a:bodyPr>
          <a:lstStyle/>
          <a:p>
            <a:pPr indent="0" lvl="0" marL="0" marR="0" rtl="0" algn="l">
              <a:lnSpc>
                <a:spcPct val="85000"/>
              </a:lnSpc>
              <a:spcBef>
                <a:spcPts val="0"/>
              </a:spcBef>
              <a:spcAft>
                <a:spcPts val="0"/>
              </a:spcAft>
              <a:buClr>
                <a:srgbClr val="000000"/>
              </a:buClr>
              <a:buSzPts val="600"/>
              <a:buFont typeface="Arial"/>
              <a:buNone/>
            </a:pPr>
            <a:r>
              <a:rPr b="0" i="0" lang="ru-RU" sz="1800" u="none" cap="none" strike="noStrike">
                <a:solidFill>
                  <a:schemeClr val="dk1"/>
                </a:solidFill>
                <a:latin typeface="IBM Plex Sans SemiBold"/>
                <a:ea typeface="IBM Plex Sans SemiBold"/>
                <a:cs typeface="IBM Plex Sans SemiBold"/>
                <a:sym typeface="IBM Plex Sans SemiBold"/>
              </a:rPr>
              <a:t>На следующем уроке</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541" name="Google Shape;541;p51"/>
          <p:cNvSpPr txBox="1"/>
          <p:nvPr>
            <p:ph idx="1" type="subTitle"/>
          </p:nvPr>
        </p:nvSpPr>
        <p:spPr>
          <a:xfrm>
            <a:off x="539999" y="1757535"/>
            <a:ext cx="7801567" cy="369332"/>
          </a:xfrm>
          <a:prstGeom prst="rect">
            <a:avLst/>
          </a:prstGeom>
          <a:noFill/>
          <a:ln>
            <a:noFill/>
          </a:ln>
        </p:spPr>
        <p:txBody>
          <a:bodyPr anchorCtr="0" anchor="ctr" bIns="0" lIns="0" spcFirstLastPara="1" rIns="0" wrap="square" tIns="0">
            <a:spAutoFit/>
          </a:bodyPr>
          <a:lstStyle/>
          <a:p>
            <a:pPr indent="-306599" lvl="0" marL="374399" rtl="0" algn="l">
              <a:lnSpc>
                <a:spcPct val="200000"/>
              </a:lnSpc>
              <a:spcBef>
                <a:spcPts val="0"/>
              </a:spcBef>
              <a:spcAft>
                <a:spcPts val="0"/>
              </a:spcAft>
              <a:buClr>
                <a:schemeClr val="accent1"/>
              </a:buClr>
              <a:buSzPts val="1200"/>
              <a:buFont typeface="IBM Plex Sans"/>
              <a:buChar char="📌"/>
            </a:pPr>
            <a:r>
              <a:rPr lang="ru-RU" sz="1200">
                <a:solidFill>
                  <a:schemeClr val="dk1"/>
                </a:solidFill>
              </a:rPr>
              <a:t>Познакомимся с нотацией UML и узнаем, как и где ее использовать.</a:t>
            </a:r>
            <a:endParaRPr sz="12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52"/>
          <p:cNvSpPr txBox="1"/>
          <p:nvPr>
            <p:ph type="title"/>
          </p:nvPr>
        </p:nvSpPr>
        <p:spPr>
          <a:xfrm>
            <a:off x="540000" y="1295700"/>
            <a:ext cx="8064000" cy="2552100"/>
          </a:xfrm>
          <a:prstGeom prst="rect">
            <a:avLst/>
          </a:prstGeom>
          <a:noFill/>
          <a:ln>
            <a:noFill/>
          </a:ln>
        </p:spPr>
        <p:txBody>
          <a:bodyPr anchorCtr="0" anchor="ctr" bIns="91425" lIns="0" spcFirstLastPara="1" rIns="91425" wrap="square" tIns="91425">
            <a:noAutofit/>
          </a:bodyPr>
          <a:lstStyle/>
          <a:p>
            <a:pPr indent="0" lvl="0" marL="0" rtl="0" algn="ctr">
              <a:lnSpc>
                <a:spcPct val="100000"/>
              </a:lnSpc>
              <a:spcBef>
                <a:spcPts val="0"/>
              </a:spcBef>
              <a:spcAft>
                <a:spcPts val="0"/>
              </a:spcAft>
              <a:buSzPts val="3600"/>
              <a:buNone/>
            </a:pPr>
            <a:r>
              <a:rPr lang="ru-RU"/>
              <a:t>Спасибо за внимание!</a:t>
            </a:r>
            <a:endParaRPr/>
          </a:p>
        </p:txBody>
      </p:sp>
      <p:sp>
        <p:nvSpPr>
          <p:cNvPr id="547" name="Google Shape;547;p52"/>
          <p:cNvSpPr txBox="1"/>
          <p:nvPr>
            <p:ph idx="1" type="subTitle"/>
          </p:nvPr>
        </p:nvSpPr>
        <p:spPr>
          <a:xfrm>
            <a:off x="540000" y="152400"/>
            <a:ext cx="5958000" cy="360000"/>
          </a:xfrm>
          <a:prstGeom prst="rect">
            <a:avLst/>
          </a:prstGeom>
          <a:noFill/>
          <a:ln>
            <a:noFill/>
          </a:ln>
        </p:spPr>
        <p:txBody>
          <a:bodyPr anchorCtr="0" anchor="ctr" bIns="36000" lIns="0" spcFirstLastPara="1" rIns="0" wrap="square" tIns="36000">
            <a:noAutofit/>
          </a:bodyPr>
          <a:lstStyle/>
          <a:p>
            <a:pPr indent="0" lvl="0" marL="0" rtl="0" algn="l">
              <a:lnSpc>
                <a:spcPct val="100000"/>
              </a:lnSpc>
              <a:spcBef>
                <a:spcPts val="0"/>
              </a:spcBef>
              <a:spcAft>
                <a:spcPts val="0"/>
              </a:spcAft>
              <a:buSzPts val="1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6"/>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Нотация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177" name="Google Shape;177;p6"/>
          <p:cNvSpPr txBox="1"/>
          <p:nvPr/>
        </p:nvSpPr>
        <p:spPr>
          <a:xfrm>
            <a:off x="541775" y="1260000"/>
            <a:ext cx="7426567" cy="1704682"/>
          </a:xfrm>
          <a:prstGeom prst="rect">
            <a:avLst/>
          </a:prstGeom>
          <a:noFill/>
          <a:ln>
            <a:noFill/>
          </a:ln>
        </p:spPr>
        <p:txBody>
          <a:bodyPr anchorCtr="0" anchor="t" bIns="0" lIns="0" spcFirstLastPara="1" rIns="0" wrap="square" tIns="5700">
            <a:spAutoFit/>
          </a:bodyPr>
          <a:lstStyle/>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Для того, чтобы с кем-то общаться, нам необходима речь, которая состоит из разных частей (грамматика, язык, буквы и т.д.) Условно для того, чтобы сформулировать сообщение, нам необходимо знать алфавит, правила русского языка, пунктуацию и грамматику. То есть синтаксис. </a:t>
            </a:r>
            <a:endParaRPr/>
          </a:p>
          <a:p>
            <a:pPr indent="0" lvl="0" marL="0" marR="0" rtl="0" algn="l">
              <a:lnSpc>
                <a:spcPct val="115000"/>
              </a:lnSpc>
              <a:spcBef>
                <a:spcPts val="0"/>
              </a:spcBef>
              <a:spcAft>
                <a:spcPts val="0"/>
              </a:spcAft>
              <a:buNone/>
            </a:pPr>
            <a:r>
              <a:t/>
            </a:r>
            <a:endParaRPr b="0" i="0" sz="1200" u="none" cap="none" strike="noStrike">
              <a:solidFill>
                <a:srgbClr val="1D1D1B"/>
              </a:solidFill>
              <a:latin typeface="IBM Plex Sans"/>
              <a:ea typeface="IBM Plex Sans"/>
              <a:cs typeface="IBM Plex Sans"/>
              <a:sym typeface="IBM Plex Sans"/>
            </a:endParaRPr>
          </a:p>
          <a:p>
            <a:pPr indent="0" lvl="0" marL="0" marR="0" rtl="0" algn="l">
              <a:lnSpc>
                <a:spcPct val="115000"/>
              </a:lnSpc>
              <a:spcBef>
                <a:spcPts val="0"/>
              </a:spcBef>
              <a:spcAft>
                <a:spcPts val="0"/>
              </a:spcAft>
              <a:buNone/>
            </a:pPr>
            <a:r>
              <a:rPr b="0" i="0" lang="ru-RU" sz="1200" u="none" cap="none" strike="noStrike">
                <a:solidFill>
                  <a:srgbClr val="1D1D1B"/>
                </a:solidFill>
                <a:latin typeface="IBM Plex Sans"/>
                <a:ea typeface="IBM Plex Sans"/>
                <a:cs typeface="IBM Plex Sans"/>
                <a:sym typeface="IBM Plex Sans"/>
              </a:rPr>
              <a:t>Аналогично с процессами - если хотим их описать (сформулировать предложение) нам необходимо знать, как это делать, какие для этого есть правила и графические элементы.</a:t>
            </a:r>
            <a:endParaRPr/>
          </a:p>
          <a:p>
            <a:pPr indent="0" lvl="0" marL="0" marR="0" rtl="0" algn="l">
              <a:lnSpc>
                <a:spcPct val="115000"/>
              </a:lnSpc>
              <a:spcBef>
                <a:spcPts val="0"/>
              </a:spcBef>
              <a:spcAft>
                <a:spcPts val="0"/>
              </a:spcAft>
              <a:buNone/>
            </a:pPr>
            <a:br>
              <a:rPr b="0" i="0" lang="ru-RU" sz="1200" u="none" cap="none" strike="noStrike">
                <a:solidFill>
                  <a:srgbClr val="1D1D1B"/>
                </a:solidFill>
                <a:latin typeface="IBM Plex Sans"/>
                <a:ea typeface="IBM Plex Sans"/>
                <a:cs typeface="IBM Plex Sans"/>
                <a:sym typeface="IBM Plex Sans"/>
              </a:rPr>
            </a:br>
            <a:endParaRPr b="0" i="0" sz="1200" u="none" cap="none" strike="noStrike">
              <a:solidFill>
                <a:srgbClr val="1D1D1B"/>
              </a:solidFill>
              <a:latin typeface="IBM Plex Sans"/>
              <a:ea typeface="IBM Plex Sans"/>
              <a:cs typeface="IBM Plex Sans"/>
              <a:sym typeface="IBM Plex Sans"/>
            </a:endParaRPr>
          </a:p>
        </p:txBody>
      </p:sp>
      <p:pic>
        <p:nvPicPr>
          <p:cNvPr id="178" name="Google Shape;178;p6"/>
          <p:cNvPicPr preferRelativeResize="0"/>
          <p:nvPr/>
        </p:nvPicPr>
        <p:blipFill rotWithShape="1">
          <a:blip r:embed="rId3">
            <a:alphaModFix/>
          </a:blip>
          <a:srcRect b="0" l="0" r="0" t="0"/>
          <a:stretch/>
        </p:blipFill>
        <p:spPr>
          <a:xfrm>
            <a:off x="3468320" y="3052882"/>
            <a:ext cx="2207359" cy="1410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7"/>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Нотация</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184" name="Google Shape;184;p7"/>
          <p:cNvSpPr txBox="1"/>
          <p:nvPr/>
        </p:nvSpPr>
        <p:spPr>
          <a:xfrm>
            <a:off x="541775" y="1260000"/>
            <a:ext cx="7426567" cy="1067585"/>
          </a:xfrm>
          <a:prstGeom prst="rect">
            <a:avLst/>
          </a:prstGeom>
          <a:noFill/>
          <a:ln>
            <a:noFill/>
          </a:ln>
        </p:spPr>
        <p:txBody>
          <a:bodyPr anchorCtr="0" anchor="t" bIns="0" lIns="0" spcFirstLastPara="1" rIns="0" wrap="square" tIns="5700">
            <a:spAutoFit/>
          </a:bodyPr>
          <a:lstStyle/>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Совокупность графических элементов, которые используются для описания бизнес-процессов компании</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Синтаксис графического языка моделирования</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Правила составления графических моделей, чтобы фиксировать бизнес-процессы для анализа и оптимизации</a:t>
            </a:r>
            <a:endParaRPr/>
          </a:p>
        </p:txBody>
      </p:sp>
      <p:pic>
        <p:nvPicPr>
          <p:cNvPr descr="4.6.4. Нотация BPMN. Бизнес-процессы. Моделирование, внедрение, управление" id="185" name="Google Shape;185;p7"/>
          <p:cNvPicPr preferRelativeResize="0"/>
          <p:nvPr/>
        </p:nvPicPr>
        <p:blipFill rotWithShape="1">
          <a:blip r:embed="rId3">
            <a:alphaModFix/>
          </a:blip>
          <a:srcRect b="0" l="0" r="0" t="0"/>
          <a:stretch/>
        </p:blipFill>
        <p:spPr>
          <a:xfrm>
            <a:off x="2293457" y="2384498"/>
            <a:ext cx="4517019" cy="25702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8"/>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Нотация</a:t>
            </a:r>
            <a:endParaRPr b="0" i="0" sz="1800" u="none" cap="none" strike="noStrike">
              <a:solidFill>
                <a:schemeClr val="dk1"/>
              </a:solidFill>
              <a:latin typeface="IBM Plex Sans SemiBold"/>
              <a:ea typeface="IBM Plex Sans SemiBold"/>
              <a:cs typeface="IBM Plex Sans SemiBold"/>
              <a:sym typeface="IBM Plex Sans SemiBold"/>
            </a:endParaRPr>
          </a:p>
        </p:txBody>
      </p:sp>
      <p:pic>
        <p:nvPicPr>
          <p:cNvPr id="191" name="Google Shape;191;p8"/>
          <p:cNvPicPr preferRelativeResize="0"/>
          <p:nvPr/>
        </p:nvPicPr>
        <p:blipFill rotWithShape="1">
          <a:blip r:embed="rId3">
            <a:alphaModFix/>
          </a:blip>
          <a:srcRect b="0" l="0" r="0" t="0"/>
          <a:stretch/>
        </p:blipFill>
        <p:spPr>
          <a:xfrm>
            <a:off x="541775" y="1479577"/>
            <a:ext cx="4110005" cy="2411288"/>
          </a:xfrm>
          <a:prstGeom prst="rect">
            <a:avLst/>
          </a:prstGeom>
          <a:noFill/>
          <a:ln>
            <a:noFill/>
          </a:ln>
        </p:spPr>
      </p:pic>
      <p:pic>
        <p:nvPicPr>
          <p:cNvPr id="192" name="Google Shape;192;p8"/>
          <p:cNvPicPr preferRelativeResize="0"/>
          <p:nvPr/>
        </p:nvPicPr>
        <p:blipFill rotWithShape="1">
          <a:blip r:embed="rId4">
            <a:alphaModFix/>
          </a:blip>
          <a:srcRect b="0" l="0" r="0" t="0"/>
          <a:stretch/>
        </p:blipFill>
        <p:spPr>
          <a:xfrm>
            <a:off x="4880980" y="1298276"/>
            <a:ext cx="2774939" cy="2899323"/>
          </a:xfrm>
          <a:prstGeom prst="rect">
            <a:avLst/>
          </a:prstGeom>
          <a:noFill/>
          <a:ln>
            <a:noFill/>
          </a:ln>
        </p:spPr>
      </p:pic>
      <p:sp>
        <p:nvSpPr>
          <p:cNvPr id="193" name="Google Shape;193;p8"/>
          <p:cNvSpPr txBox="1"/>
          <p:nvPr/>
        </p:nvSpPr>
        <p:spPr>
          <a:xfrm>
            <a:off x="2078928" y="945900"/>
            <a:ext cx="1035698"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ru-RU" sz="1400" u="none" cap="none" strike="noStrike">
                <a:solidFill>
                  <a:srgbClr val="7F7F7F"/>
                </a:solidFill>
                <a:latin typeface="IBM Plex Sans"/>
                <a:ea typeface="IBM Plex Sans"/>
                <a:cs typeface="IBM Plex Sans"/>
                <a:sym typeface="IBM Plex Sans"/>
              </a:rPr>
              <a:t>BPMN</a:t>
            </a:r>
            <a:endParaRPr b="0" i="0" sz="1400" u="none" cap="none" strike="noStrike">
              <a:solidFill>
                <a:srgbClr val="7F7F7F"/>
              </a:solidFill>
              <a:latin typeface="Arial"/>
              <a:ea typeface="Arial"/>
              <a:cs typeface="Arial"/>
              <a:sym typeface="Arial"/>
            </a:endParaRPr>
          </a:p>
        </p:txBody>
      </p:sp>
      <p:sp>
        <p:nvSpPr>
          <p:cNvPr id="194" name="Google Shape;194;p8"/>
          <p:cNvSpPr txBox="1"/>
          <p:nvPr/>
        </p:nvSpPr>
        <p:spPr>
          <a:xfrm>
            <a:off x="5750600" y="945900"/>
            <a:ext cx="1035698"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ru-RU" sz="1400" u="none" cap="none" strike="noStrike">
                <a:solidFill>
                  <a:srgbClr val="7F7F7F"/>
                </a:solidFill>
                <a:latin typeface="IBM Plex Sans"/>
                <a:ea typeface="IBM Plex Sans"/>
                <a:cs typeface="IBM Plex Sans"/>
                <a:sym typeface="IBM Plex Sans"/>
              </a:rPr>
              <a:t>EPC</a:t>
            </a:r>
            <a:endParaRPr b="0" i="0" sz="1400" u="none" cap="none" strike="noStrike">
              <a:solidFill>
                <a:srgbClr val="7F7F7F"/>
              </a:solidFill>
              <a:latin typeface="Arial"/>
              <a:ea typeface="Arial"/>
              <a:cs typeface="Arial"/>
              <a:sym typeface="Arial"/>
            </a:endParaRPr>
          </a:p>
        </p:txBody>
      </p:sp>
      <p:sp>
        <p:nvSpPr>
          <p:cNvPr id="195" name="Google Shape;195;p8"/>
          <p:cNvSpPr txBox="1"/>
          <p:nvPr/>
        </p:nvSpPr>
        <p:spPr>
          <a:xfrm>
            <a:off x="541775" y="4358425"/>
            <a:ext cx="8499118"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200" u="none" cap="none" strike="noStrike">
                <a:solidFill>
                  <a:srgbClr val="000000"/>
                </a:solidFill>
                <a:latin typeface="IBM Plex Sans"/>
                <a:ea typeface="IBM Plex Sans"/>
                <a:cs typeface="IBM Plex Sans"/>
                <a:sym typeface="IBM Plex Sans"/>
              </a:rPr>
              <a:t>Для того, чтобы анализировать бизнес-процесс нам необходимо его визуализировать – преобразовать в диаграмму. Соответственно, нотация является набором правил графического изложения бизнес-процесса. </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9"/>
          <p:cNvSpPr txBox="1"/>
          <p:nvPr/>
        </p:nvSpPr>
        <p:spPr>
          <a:xfrm>
            <a:off x="541775" y="720000"/>
            <a:ext cx="3852000" cy="451800"/>
          </a:xfrm>
          <a:prstGeom prst="rect">
            <a:avLst/>
          </a:prstGeom>
          <a:noFill/>
          <a:ln>
            <a:noFill/>
          </a:ln>
        </p:spPr>
        <p:txBody>
          <a:bodyPr anchorCtr="0" anchor="t" bIns="0" lIns="0" spcFirstLastPara="1" rIns="0" wrap="square" tIns="5425">
            <a:noAutofit/>
          </a:bodyPr>
          <a:lstStyle/>
          <a:p>
            <a:pPr indent="0" lvl="0" marL="0" marR="0" rtl="0" algn="l">
              <a:lnSpc>
                <a:spcPct val="100000"/>
              </a:lnSpc>
              <a:spcBef>
                <a:spcPts val="0"/>
              </a:spcBef>
              <a:spcAft>
                <a:spcPts val="0"/>
              </a:spcAft>
              <a:buNone/>
            </a:pPr>
            <a:r>
              <a:rPr b="0" i="0" lang="ru-RU" sz="1800" u="none" cap="none" strike="noStrike">
                <a:solidFill>
                  <a:schemeClr val="dk1"/>
                </a:solidFill>
                <a:latin typeface="IBM Plex Sans SemiBold"/>
                <a:ea typeface="IBM Plex Sans SemiBold"/>
                <a:cs typeface="IBM Plex Sans SemiBold"/>
                <a:sym typeface="IBM Plex Sans SemiBold"/>
              </a:rPr>
              <a:t>Базовые объекты нотации</a:t>
            </a:r>
            <a:endParaRPr b="0" i="0" sz="1800" u="none" cap="none" strike="noStrike">
              <a:solidFill>
                <a:schemeClr val="dk1"/>
              </a:solidFill>
              <a:latin typeface="IBM Plex Sans SemiBold"/>
              <a:ea typeface="IBM Plex Sans SemiBold"/>
              <a:cs typeface="IBM Plex Sans SemiBold"/>
              <a:sym typeface="IBM Plex Sans SemiBold"/>
            </a:endParaRPr>
          </a:p>
        </p:txBody>
      </p:sp>
      <p:sp>
        <p:nvSpPr>
          <p:cNvPr id="201" name="Google Shape;201;p9"/>
          <p:cNvSpPr txBox="1"/>
          <p:nvPr/>
        </p:nvSpPr>
        <p:spPr>
          <a:xfrm>
            <a:off x="541775" y="1260000"/>
            <a:ext cx="7426567" cy="855219"/>
          </a:xfrm>
          <a:prstGeom prst="rect">
            <a:avLst/>
          </a:prstGeom>
          <a:noFill/>
          <a:ln>
            <a:noFill/>
          </a:ln>
        </p:spPr>
        <p:txBody>
          <a:bodyPr anchorCtr="0" anchor="t" bIns="0" lIns="0" spcFirstLastPara="1" rIns="0" wrap="square" tIns="5700">
            <a:spAutoFit/>
          </a:bodyPr>
          <a:lstStyle/>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Событие (</a:t>
            </a:r>
            <a:r>
              <a:rPr b="1" i="0" lang="ru-RU" sz="1200" u="none" cap="none" strike="noStrike">
                <a:solidFill>
                  <a:srgbClr val="1D1D1B"/>
                </a:solidFill>
                <a:latin typeface="IBM Plex Sans"/>
                <a:ea typeface="IBM Plex Sans"/>
                <a:cs typeface="IBM Plex Sans"/>
                <a:sym typeface="IBM Plex Sans"/>
              </a:rPr>
              <a:t>Event</a:t>
            </a:r>
            <a:r>
              <a:rPr b="0" i="0" lang="ru-RU" sz="1200" u="none" cap="none" strike="noStrike">
                <a:solidFill>
                  <a:srgbClr val="1D1D1B"/>
                </a:solidFill>
                <a:latin typeface="IBM Plex Sans"/>
                <a:ea typeface="IBM Plex Sans"/>
                <a:cs typeface="IBM Plex Sans"/>
                <a:sym typeface="IBM Plex Sans"/>
              </a:rPr>
              <a:t>) - Элементы потока, которые оказывают влияние на ход бизнес-процесса.</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Действие (</a:t>
            </a:r>
            <a:r>
              <a:rPr b="1" i="0" lang="ru-RU" sz="1200" u="none" cap="none" strike="noStrike">
                <a:solidFill>
                  <a:srgbClr val="1D1D1B"/>
                </a:solidFill>
                <a:latin typeface="IBM Plex Sans"/>
                <a:ea typeface="IBM Plex Sans"/>
                <a:cs typeface="IBM Plex Sans"/>
                <a:sym typeface="IBM Plex Sans"/>
              </a:rPr>
              <a:t>Activity</a:t>
            </a:r>
            <a:r>
              <a:rPr b="0" i="0" lang="ru-RU" sz="1200" u="none" cap="none" strike="noStrike">
                <a:solidFill>
                  <a:srgbClr val="1D1D1B"/>
                </a:solidFill>
                <a:latin typeface="IBM Plex Sans"/>
                <a:ea typeface="IBM Plex Sans"/>
                <a:cs typeface="IBM Plex Sans"/>
                <a:sym typeface="IBM Plex Sans"/>
              </a:rPr>
              <a:t>) - Работа, выполняемая исполнителем бизнес-процесса.</a:t>
            </a:r>
            <a:endParaRPr/>
          </a:p>
          <a:p>
            <a:pPr indent="-171450" lvl="0" marL="171450" marR="0" rtl="0" algn="l">
              <a:lnSpc>
                <a:spcPct val="115000"/>
              </a:lnSpc>
              <a:spcBef>
                <a:spcPts val="0"/>
              </a:spcBef>
              <a:spcAft>
                <a:spcPts val="0"/>
              </a:spcAft>
              <a:buClr>
                <a:srgbClr val="000000"/>
              </a:buClr>
              <a:buSzPts val="1500"/>
              <a:buFont typeface="Arial"/>
              <a:buChar char="•"/>
            </a:pPr>
            <a:r>
              <a:rPr b="0" i="0" lang="ru-RU" sz="1200" u="none" cap="none" strike="noStrike">
                <a:solidFill>
                  <a:srgbClr val="1D1D1B"/>
                </a:solidFill>
                <a:latin typeface="IBM Plex Sans"/>
                <a:ea typeface="IBM Plex Sans"/>
                <a:cs typeface="IBM Plex Sans"/>
                <a:sym typeface="IBM Plex Sans"/>
              </a:rPr>
              <a:t>Шлюз (</a:t>
            </a:r>
            <a:r>
              <a:rPr b="1" i="0" lang="ru-RU" sz="1200" u="none" cap="none" strike="noStrike">
                <a:solidFill>
                  <a:srgbClr val="1D1D1B"/>
                </a:solidFill>
                <a:latin typeface="IBM Plex Sans"/>
                <a:ea typeface="IBM Plex Sans"/>
                <a:cs typeface="IBM Plex Sans"/>
                <a:sym typeface="IBM Plex Sans"/>
              </a:rPr>
              <a:t>Gateway</a:t>
            </a:r>
            <a:r>
              <a:rPr b="0" i="0" lang="ru-RU" sz="1200" u="none" cap="none" strike="noStrike">
                <a:solidFill>
                  <a:srgbClr val="1D1D1B"/>
                </a:solidFill>
                <a:latin typeface="IBM Plex Sans"/>
                <a:ea typeface="IBM Plex Sans"/>
                <a:cs typeface="IBM Plex Sans"/>
                <a:sym typeface="IBM Plex Sans"/>
              </a:rPr>
              <a:t>) - Раздвоение, ветвление и соединение потока* (</a:t>
            </a:r>
            <a:r>
              <a:rPr b="1" i="0" lang="ru-RU" sz="1200" u="none" cap="none" strike="noStrike">
                <a:solidFill>
                  <a:srgbClr val="1D1D1B"/>
                </a:solidFill>
                <a:latin typeface="IBM Plex Sans"/>
                <a:ea typeface="IBM Plex Sans"/>
                <a:cs typeface="IBM Plex Sans"/>
                <a:sym typeface="IBM Plex Sans"/>
              </a:rPr>
              <a:t>flow</a:t>
            </a:r>
            <a:r>
              <a:rPr b="0" i="0" lang="ru-RU" sz="1200" u="none" cap="none" strike="noStrike">
                <a:solidFill>
                  <a:srgbClr val="1D1D1B"/>
                </a:solidFill>
                <a:latin typeface="IBM Plex Sans"/>
                <a:ea typeface="IBM Plex Sans"/>
                <a:cs typeface="IBM Plex Sans"/>
                <a:sym typeface="IBM Plex Sans"/>
              </a:rPr>
              <a:t>) операций бизнес-процесса (логический оператор).</a:t>
            </a:r>
            <a:endParaRPr/>
          </a:p>
        </p:txBody>
      </p:sp>
      <p:pic>
        <p:nvPicPr>
          <p:cNvPr id="202" name="Google Shape;202;p9"/>
          <p:cNvPicPr preferRelativeResize="0"/>
          <p:nvPr/>
        </p:nvPicPr>
        <p:blipFill rotWithShape="1">
          <a:blip r:embed="rId3">
            <a:alphaModFix/>
          </a:blip>
          <a:srcRect b="0" l="0" r="0" t="0"/>
          <a:stretch/>
        </p:blipFill>
        <p:spPr>
          <a:xfrm>
            <a:off x="1451209" y="2203419"/>
            <a:ext cx="5607698" cy="2663657"/>
          </a:xfrm>
          <a:prstGeom prst="rect">
            <a:avLst/>
          </a:prstGeom>
          <a:noFill/>
          <a:ln>
            <a:noFill/>
          </a:ln>
        </p:spPr>
      </p:pic>
      <p:sp>
        <p:nvSpPr>
          <p:cNvPr id="203" name="Google Shape;203;p9"/>
          <p:cNvSpPr/>
          <p:nvPr/>
        </p:nvSpPr>
        <p:spPr>
          <a:xfrm>
            <a:off x="2467775" y="3331028"/>
            <a:ext cx="909907" cy="718457"/>
          </a:xfrm>
          <a:prstGeom prst="ellipse">
            <a:avLst/>
          </a:prstGeom>
          <a:noFill/>
          <a:ln cap="flat" cmpd="sng" w="25400">
            <a:solidFill>
              <a:srgbClr val="6633B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4" name="Google Shape;204;p9"/>
          <p:cNvSpPr txBox="1"/>
          <p:nvPr/>
        </p:nvSpPr>
        <p:spPr>
          <a:xfrm>
            <a:off x="2344230" y="3077112"/>
            <a:ext cx="1156996"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ru-RU" sz="1050" u="none" cap="none" strike="noStrike">
                <a:solidFill>
                  <a:srgbClr val="1D1D1B"/>
                </a:solidFill>
                <a:latin typeface="IBM Plex Sans"/>
                <a:ea typeface="IBM Plex Sans"/>
                <a:cs typeface="IBM Plex Sans"/>
                <a:sym typeface="IBM Plex Sans"/>
              </a:rPr>
              <a:t>Действие</a:t>
            </a:r>
            <a:endParaRPr b="1" i="0" sz="1050" u="none" cap="none" strike="noStrike">
              <a:solidFill>
                <a:srgbClr val="000000"/>
              </a:solidFill>
              <a:latin typeface="Arial"/>
              <a:ea typeface="Arial"/>
              <a:cs typeface="Arial"/>
              <a:sym typeface="Arial"/>
            </a:endParaRPr>
          </a:p>
        </p:txBody>
      </p:sp>
      <p:sp>
        <p:nvSpPr>
          <p:cNvPr id="205" name="Google Shape;205;p9"/>
          <p:cNvSpPr/>
          <p:nvPr/>
        </p:nvSpPr>
        <p:spPr>
          <a:xfrm>
            <a:off x="1504539" y="3419228"/>
            <a:ext cx="909907" cy="718457"/>
          </a:xfrm>
          <a:prstGeom prst="ellipse">
            <a:avLst/>
          </a:prstGeom>
          <a:noFill/>
          <a:ln cap="flat" cmpd="sng" w="25400">
            <a:solidFill>
              <a:srgbClr val="6633B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6" name="Google Shape;206;p9"/>
          <p:cNvSpPr txBox="1"/>
          <p:nvPr/>
        </p:nvSpPr>
        <p:spPr>
          <a:xfrm>
            <a:off x="1380994" y="3165312"/>
            <a:ext cx="1156996"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ru-RU" sz="1050" u="none" cap="none" strike="noStrike">
                <a:solidFill>
                  <a:srgbClr val="1D1D1B"/>
                </a:solidFill>
                <a:latin typeface="IBM Plex Sans"/>
                <a:ea typeface="IBM Plex Sans"/>
                <a:cs typeface="IBM Plex Sans"/>
                <a:sym typeface="IBM Plex Sans"/>
              </a:rPr>
              <a:t>Событие</a:t>
            </a:r>
            <a:endParaRPr b="1" i="0" sz="1050" u="none" cap="none" strike="noStrike">
              <a:solidFill>
                <a:srgbClr val="000000"/>
              </a:solidFill>
              <a:latin typeface="Arial"/>
              <a:ea typeface="Arial"/>
              <a:cs typeface="Arial"/>
              <a:sym typeface="Arial"/>
            </a:endParaRPr>
          </a:p>
        </p:txBody>
      </p:sp>
      <p:sp>
        <p:nvSpPr>
          <p:cNvPr id="207" name="Google Shape;207;p9"/>
          <p:cNvSpPr/>
          <p:nvPr/>
        </p:nvSpPr>
        <p:spPr>
          <a:xfrm>
            <a:off x="4526651" y="2843445"/>
            <a:ext cx="909907" cy="718457"/>
          </a:xfrm>
          <a:prstGeom prst="ellipse">
            <a:avLst/>
          </a:prstGeom>
          <a:noFill/>
          <a:ln cap="flat" cmpd="sng" w="25400">
            <a:solidFill>
              <a:srgbClr val="6633B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8" name="Google Shape;208;p9"/>
          <p:cNvSpPr txBox="1"/>
          <p:nvPr/>
        </p:nvSpPr>
        <p:spPr>
          <a:xfrm>
            <a:off x="4403106" y="2589529"/>
            <a:ext cx="1156996" cy="25391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ru-RU" sz="1050" u="none" cap="none" strike="noStrike">
                <a:solidFill>
                  <a:srgbClr val="1D1D1B"/>
                </a:solidFill>
                <a:latin typeface="IBM Plex Sans"/>
                <a:ea typeface="IBM Plex Sans"/>
                <a:cs typeface="IBM Plex Sans"/>
                <a:sym typeface="IBM Plex Sans"/>
              </a:rPr>
              <a:t>Шлюз</a:t>
            </a:r>
            <a:endParaRPr b="1" i="0" sz="105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Макет шаблона GB">
  <a:themeElements>
    <a:clrScheme name="Simple Light">
      <a:dk1>
        <a:srgbClr val="000000"/>
      </a:dk1>
      <a:lt1>
        <a:srgbClr val="FFFFFF"/>
      </a:lt1>
      <a:dk2>
        <a:srgbClr val="8F93A3"/>
      </a:dk2>
      <a:lt2>
        <a:srgbClr val="D4D4DD"/>
      </a:lt2>
      <a:accent1>
        <a:srgbClr val="8D46F6"/>
      </a:accent1>
      <a:accent2>
        <a:srgbClr val="71E76E"/>
      </a:accent2>
      <a:accent3>
        <a:srgbClr val="FCB8FF"/>
      </a:accent3>
      <a:accent4>
        <a:srgbClr val="FD7B55"/>
      </a:accent4>
      <a:accent5>
        <a:srgbClr val="FBEB3B"/>
      </a:accent5>
      <a:accent6>
        <a:srgbClr val="F1EFE4"/>
      </a:accent6>
      <a:hlink>
        <a:srgbClr val="8D46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